
<file path=[Content_Types].xml><?xml version="1.0" encoding="utf-8"?>
<Types xmlns="http://schemas.openxmlformats.org/package/2006/content-types">
  <Default Extension="jpeg" ContentType="image/jpeg"/>
  <Default Extension="JPG" ContentType="image/.jpg"/>
  <Default Extension="png" ContentType="image/pn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harts/colors1.xml" ContentType="application/vnd.ms-office.chartcolorstyle+xml"/>
  <Override PartName="/ppt/charts/style1.xml" ContentType="application/vnd.ms-office.chartstyle+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8"/>
  </p:notesMasterIdLst>
  <p:sldIdLst>
    <p:sldId id="256" r:id="rId3"/>
    <p:sldId id="292" r:id="rId4"/>
    <p:sldId id="293" r:id="rId5"/>
    <p:sldId id="364" r:id="rId6"/>
    <p:sldId id="405" r:id="rId7"/>
    <p:sldId id="412" r:id="rId8"/>
    <p:sldId id="358" r:id="rId9"/>
    <p:sldId id="354" r:id="rId10"/>
    <p:sldId id="382" r:id="rId11"/>
    <p:sldId id="342" r:id="rId12"/>
    <p:sldId id="408" r:id="rId13"/>
    <p:sldId id="397" r:id="rId14"/>
    <p:sldId id="398" r:id="rId15"/>
    <p:sldId id="420" r:id="rId16"/>
    <p:sldId id="419" r:id="rId17"/>
    <p:sldId id="422" r:id="rId18"/>
    <p:sldId id="379" r:id="rId19"/>
    <p:sldId id="413" r:id="rId20"/>
    <p:sldId id="421" r:id="rId21"/>
    <p:sldId id="414" r:id="rId22"/>
    <p:sldId id="415" r:id="rId23"/>
    <p:sldId id="416" r:id="rId24"/>
    <p:sldId id="417" r:id="rId25"/>
    <p:sldId id="418" r:id="rId26"/>
    <p:sldId id="406" r:id="rId27"/>
  </p:sldIdLst>
  <p:sldSz cx="9144000" cy="5143500" type="screen16x9"/>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76"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D69A3"/>
    <a:srgbClr val="F2B90A"/>
    <a:srgbClr val="006369"/>
    <a:srgbClr val="32766E"/>
    <a:srgbClr val="92D050"/>
    <a:srgbClr val="84CBC3"/>
    <a:srgbClr val="F2F2F2"/>
    <a:srgbClr val="F8D158"/>
    <a:srgbClr val="4BB1A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614" autoAdjust="0"/>
    <p:restoredTop sz="96182" autoAdjust="0"/>
  </p:normalViewPr>
  <p:slideViewPr>
    <p:cSldViewPr showGuides="1">
      <p:cViewPr varScale="1">
        <p:scale>
          <a:sx n="121" d="100"/>
          <a:sy n="121" d="100"/>
        </p:scale>
        <p:origin x="312" y="72"/>
      </p:cViewPr>
      <p:guideLst>
        <p:guide orient="horz" pos="1676"/>
        <p:guide pos="2880"/>
      </p:guideLst>
    </p:cSldViewPr>
  </p:slideViewPr>
  <p:notesTextViewPr>
    <p:cViewPr>
      <p:scale>
        <a:sx n="1" d="1"/>
        <a:sy n="1" d="1"/>
      </p:scale>
      <p:origin x="0" y="0"/>
    </p:cViewPr>
  </p:notesTextViewPr>
  <p:sorterViewPr>
    <p:cViewPr>
      <p:scale>
        <a:sx n="186" d="100"/>
        <a:sy n="186"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1" Type="http://schemas.openxmlformats.org/officeDocument/2006/relationships/tableStyles" Target="tableStyles.xml"/><Relationship Id="rId30" Type="http://schemas.openxmlformats.org/officeDocument/2006/relationships/viewProps" Target="viewProps.xml"/><Relationship Id="rId3" Type="http://schemas.openxmlformats.org/officeDocument/2006/relationships/slide" Target="slides/slide1.xml"/><Relationship Id="rId29" Type="http://schemas.openxmlformats.org/officeDocument/2006/relationships/presProps" Target="presProps.xml"/><Relationship Id="rId28" Type="http://schemas.openxmlformats.org/officeDocument/2006/relationships/notesMaster" Target="notesMasters/notesMaster1.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oleObject" Target="file:///C:\Users\yuelei\Desktop\Chin_Subj_NACP2023\data_pop.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907677032483971"/>
          <c:y val="0.0446059098200693"/>
          <c:w val="0.890578917340234"/>
          <c:h val="0.768562699880455"/>
        </c:manualLayout>
      </c:layout>
      <c:barChart>
        <c:barDir val="col"/>
        <c:grouping val="clustered"/>
        <c:varyColors val="0"/>
        <c:ser>
          <c:idx val="0"/>
          <c:order val="0"/>
          <c:tx>
            <c:strRef>
              <c:f>Sheet2!$A$2</c:f>
              <c:strCache>
                <c:ptCount val="1"/>
                <c:pt idx="0">
                  <c:v>Psychological Science 2014</c:v>
                </c:pt>
              </c:strCache>
            </c:strRef>
          </c:tx>
          <c:spPr>
            <a:solidFill>
              <a:schemeClr val="accent1"/>
            </a:solidFill>
            <a:ln>
              <a:noFill/>
            </a:ln>
            <a:effectLst/>
          </c:spPr>
          <c:invertIfNegative val="0"/>
          <c:dLbls>
            <c:delete val="1"/>
          </c:dLbls>
          <c:cat>
            <c:strRef>
              <c:f>Sheet2!$B$1:$F$1</c:f>
              <c:strCache>
                <c:ptCount val="5"/>
                <c:pt idx="0">
                  <c:v>US</c:v>
                </c:pt>
                <c:pt idx="1">
                  <c:v>Other_WEIRD</c:v>
                </c:pt>
                <c:pt idx="2">
                  <c:v>Asia</c:v>
                </c:pt>
                <c:pt idx="3">
                  <c:v>Afirca</c:v>
                </c:pt>
                <c:pt idx="4">
                  <c:v>Latin America</c:v>
                </c:pt>
              </c:strCache>
            </c:strRef>
          </c:cat>
          <c:val>
            <c:numRef>
              <c:f>Sheet2!$B$2:$F$2</c:f>
              <c:numCache>
                <c:formatCode>0.00%</c:formatCode>
                <c:ptCount val="5"/>
                <c:pt idx="0">
                  <c:v>0.508</c:v>
                </c:pt>
                <c:pt idx="1">
                  <c:v>0.276</c:v>
                </c:pt>
                <c:pt idx="2">
                  <c:v>0.083</c:v>
                </c:pt>
                <c:pt idx="3">
                  <c:v>0.013</c:v>
                </c:pt>
                <c:pt idx="4">
                  <c:v>0.006</c:v>
                </c:pt>
              </c:numCache>
            </c:numRef>
          </c:val>
        </c:ser>
        <c:ser>
          <c:idx val="1"/>
          <c:order val="1"/>
          <c:tx>
            <c:strRef>
              <c:f>Sheet2!$A$3</c:f>
              <c:strCache>
                <c:ptCount val="1"/>
                <c:pt idx="0">
                  <c:v>Psychological Science 2017</c:v>
                </c:pt>
              </c:strCache>
            </c:strRef>
          </c:tx>
          <c:spPr>
            <a:solidFill>
              <a:schemeClr val="accent2"/>
            </a:solidFill>
            <a:ln>
              <a:noFill/>
            </a:ln>
            <a:effectLst/>
          </c:spPr>
          <c:invertIfNegative val="0"/>
          <c:dLbls>
            <c:delete val="1"/>
          </c:dLbls>
          <c:cat>
            <c:strRef>
              <c:f>Sheet2!$B$1:$F$1</c:f>
              <c:strCache>
                <c:ptCount val="5"/>
                <c:pt idx="0">
                  <c:v>US</c:v>
                </c:pt>
                <c:pt idx="1">
                  <c:v>Other_WEIRD</c:v>
                </c:pt>
                <c:pt idx="2">
                  <c:v>Asia</c:v>
                </c:pt>
                <c:pt idx="3">
                  <c:v>Afirca</c:v>
                </c:pt>
                <c:pt idx="4">
                  <c:v>Latin America</c:v>
                </c:pt>
              </c:strCache>
            </c:strRef>
          </c:cat>
          <c:val>
            <c:numRef>
              <c:f>Sheet2!$B$3:$F$3</c:f>
              <c:numCache>
                <c:formatCode>0.00%</c:formatCode>
                <c:ptCount val="5"/>
                <c:pt idx="0">
                  <c:v>0.511</c:v>
                </c:pt>
                <c:pt idx="1">
                  <c:v>0.198</c:v>
                </c:pt>
                <c:pt idx="2">
                  <c:v>0.098</c:v>
                </c:pt>
                <c:pt idx="3">
                  <c:v>0</c:v>
                </c:pt>
                <c:pt idx="4">
                  <c:v>0</c:v>
                </c:pt>
              </c:numCache>
            </c:numRef>
          </c:val>
        </c:ser>
        <c:ser>
          <c:idx val="2"/>
          <c:order val="2"/>
          <c:tx>
            <c:strRef>
              <c:f>Sheet2!$A$4</c:f>
              <c:strCache>
                <c:ptCount val="1"/>
                <c:pt idx="0">
                  <c:v>World population 2022</c:v>
                </c:pt>
              </c:strCache>
            </c:strRef>
          </c:tx>
          <c:spPr>
            <a:solidFill>
              <a:schemeClr val="accent3"/>
            </a:solidFill>
            <a:ln>
              <a:noFill/>
            </a:ln>
            <a:effectLst/>
          </c:spPr>
          <c:invertIfNegative val="0"/>
          <c:dLbls>
            <c:delete val="1"/>
          </c:dLbls>
          <c:cat>
            <c:strRef>
              <c:f>Sheet2!$B$1:$F$1</c:f>
              <c:strCache>
                <c:ptCount val="5"/>
                <c:pt idx="0">
                  <c:v>US</c:v>
                </c:pt>
                <c:pt idx="1">
                  <c:v>Other_WEIRD</c:v>
                </c:pt>
                <c:pt idx="2">
                  <c:v>Asia</c:v>
                </c:pt>
                <c:pt idx="3">
                  <c:v>Afirca</c:v>
                </c:pt>
                <c:pt idx="4">
                  <c:v>Latin America</c:v>
                </c:pt>
              </c:strCache>
            </c:strRef>
          </c:cat>
          <c:val>
            <c:numRef>
              <c:f>Sheet2!$B$4:$F$4</c:f>
              <c:numCache>
                <c:formatCode>0.00%</c:formatCode>
                <c:ptCount val="5"/>
                <c:pt idx="0">
                  <c:v>0.0423</c:v>
                </c:pt>
                <c:pt idx="1" c:formatCode="0%">
                  <c:v>0.1077</c:v>
                </c:pt>
                <c:pt idx="2" c:formatCode="0%">
                  <c:v>0.55</c:v>
                </c:pt>
                <c:pt idx="3" c:formatCode="0%">
                  <c:v>0.17</c:v>
                </c:pt>
                <c:pt idx="4" c:formatCode="0%">
                  <c:v>0.08</c:v>
                </c:pt>
              </c:numCache>
            </c:numRef>
          </c:val>
        </c:ser>
        <c:dLbls>
          <c:showLegendKey val="0"/>
          <c:showVal val="0"/>
          <c:showCatName val="0"/>
          <c:showSerName val="0"/>
          <c:showPercent val="0"/>
          <c:showBubbleSize val="0"/>
        </c:dLbls>
        <c:gapWidth val="219"/>
        <c:overlap val="-27"/>
        <c:axId val="766764048"/>
        <c:axId val="1062509232"/>
      </c:barChart>
      <c:catAx>
        <c:axId val="76676404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crossAx val="1062509232"/>
        <c:crosses val="autoZero"/>
        <c:auto val="1"/>
        <c:lblAlgn val="ctr"/>
        <c:lblOffset val="100"/>
        <c:noMultiLvlLbl val="0"/>
      </c:catAx>
      <c:valAx>
        <c:axId val="1062509232"/>
        <c:scaling>
          <c:orientation val="minMax"/>
        </c:scaling>
        <c:delete val="0"/>
        <c:axPos val="l"/>
        <c:majorGridlines>
          <c:spPr>
            <a:ln w="9525" cap="flat" cmpd="sng" algn="ctr">
              <a:no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crossAx val="766764048"/>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legend>
    <c:plotVisOnly val="1"/>
    <c:dispBlanksAs val="gap"/>
    <c:showDLblsOverMax val="0"/>
    <c:extLst>
      <c:ext uri="{0b15fc19-7d7d-44ad-8c2d-2c3a37ce22c3}">
        <chartProps xmlns="https://web.wps.cn/et/2018/main" chartId="{58db0131-d659-4a7e-b688-e6308de29e2b}"/>
      </c:ext>
    </c:extLst>
  </c:chart>
  <c:spPr>
    <a:noFill/>
    <a:ln>
      <a:noFill/>
    </a:ln>
    <a:effectLst/>
  </c:spPr>
  <c:txPr>
    <a:bodyPr/>
    <a:lstStyle/>
    <a:p>
      <a:pPr>
        <a:defRPr lang="zh-CN"/>
      </a:pPr>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8035C5D1-AD16-4B01-871F-DE047A6CFB6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BCDE635-3FC4-4B83-A3D1-632FFA341E9A}"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Click="0"/>
    </mc:Choice>
    <mc:Fallback>
      <p:transition spd="slow" advClick="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8035C5D1-AD16-4B01-871F-DE047A6CFB67}"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8BCDE635-3FC4-4B83-A3D1-632FFA341E9A}"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Click="0"/>
    </mc:Choice>
    <mc:Fallback>
      <p:transition spd="slow" advClick="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8035C5D1-AD16-4B01-871F-DE047A6CFB67}"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8BCDE635-3FC4-4B83-A3D1-632FFA341E9A}"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Click="0"/>
    </mc:Choice>
    <mc:Fallback>
      <p:transition spd="slow" advClick="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8035C5D1-AD16-4B01-871F-DE047A6CFB67}"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8BCDE635-3FC4-4B83-A3D1-632FFA341E9A}"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Click="0"/>
    </mc:Choice>
    <mc:Fallback>
      <p:transition spd="slow" advClick="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8035C5D1-AD16-4B01-871F-DE047A6CFB67}"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8BCDE635-3FC4-4B83-A3D1-632FFA341E9A}"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Click="0"/>
    </mc:Choice>
    <mc:Fallback>
      <p:transition spd="slow" advClick="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8035C5D1-AD16-4B01-871F-DE047A6CFB67}"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8BCDE635-3FC4-4B83-A3D1-632FFA341E9A}"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Click="0"/>
    </mc:Choice>
    <mc:Fallback>
      <p:transition spd="slow" advClick="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8035C5D1-AD16-4B01-871F-DE047A6CFB67}"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8BCDE635-3FC4-4B83-A3D1-632FFA341E9A}" type="slidenum">
              <a:rPr lang="zh-CN" altLang="en-US" smtClean="0"/>
            </a:fld>
            <a:endParaRPr lang="zh-CN" altLang="en-US"/>
          </a:p>
        </p:txBody>
      </p:sp>
      <p:sp>
        <p:nvSpPr>
          <p:cNvPr id="7" name="矩形 6"/>
          <p:cNvSpPr/>
          <p:nvPr userDrawn="1"/>
        </p:nvSpPr>
        <p:spPr>
          <a:xfrm>
            <a:off x="3845849" y="14453070"/>
            <a:ext cx="966254"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100" b="0" i="0" u="none" strike="noStrike" kern="0" cap="none" spc="0" normalizeH="0" baseline="0" noProof="0" dirty="0">
                <a:ln>
                  <a:noFill/>
                </a:ln>
                <a:solidFill>
                  <a:prstClr val="white"/>
                </a:solidFill>
                <a:effectLst/>
                <a:uLnTx/>
                <a:uFillTx/>
              </a:rPr>
              <a:t>PPT</a:t>
            </a:r>
            <a:r>
              <a:rPr kumimoji="0" lang="zh-CN" altLang="en-US" sz="100" b="0" i="0" u="none" strike="noStrike" kern="0" cap="none" spc="0" normalizeH="0" baseline="0" noProof="0" dirty="0">
                <a:ln>
                  <a:noFill/>
                </a:ln>
                <a:solidFill>
                  <a:prstClr val="white"/>
                </a:solidFill>
                <a:effectLst/>
                <a:uLnTx/>
                <a:uFillTx/>
              </a:rPr>
              <a:t>模板下载：</a:t>
            </a:r>
            <a:r>
              <a:rPr kumimoji="0" lang="en-US" altLang="zh-CN" sz="100" b="0" i="0" u="none" strike="noStrike" kern="0" cap="none" spc="0" normalizeH="0" baseline="0" noProof="0" dirty="0">
                <a:ln>
                  <a:noFill/>
                </a:ln>
                <a:solidFill>
                  <a:prstClr val="white"/>
                </a:solidFill>
                <a:effectLst/>
                <a:uLnTx/>
                <a:uFillTx/>
              </a:rPr>
              <a:t>www.1ppt.com/moban/          </a:t>
            </a:r>
            <a:r>
              <a:rPr kumimoji="0" lang="zh-CN" altLang="en-US" sz="100" b="0" i="0" u="none" strike="noStrike" kern="0" cap="none" spc="0" normalizeH="0" baseline="0" noProof="0" dirty="0">
                <a:ln>
                  <a:noFill/>
                </a:ln>
                <a:solidFill>
                  <a:prstClr val="white"/>
                </a:solidFill>
                <a:effectLst/>
                <a:uLnTx/>
                <a:uFillTx/>
              </a:rPr>
              <a:t>行业</a:t>
            </a:r>
            <a:r>
              <a:rPr kumimoji="0" lang="en-US" altLang="zh-CN" sz="100" b="0" i="0" u="none" strike="noStrike" kern="0" cap="none" spc="0" normalizeH="0" baseline="0" noProof="0" dirty="0">
                <a:ln>
                  <a:noFill/>
                </a:ln>
                <a:solidFill>
                  <a:prstClr val="white"/>
                </a:solidFill>
                <a:effectLst/>
                <a:uLnTx/>
                <a:uFillTx/>
              </a:rPr>
              <a:t>PPT</a:t>
            </a:r>
            <a:r>
              <a:rPr kumimoji="0" lang="zh-CN" altLang="en-US" sz="100" b="0" i="0" u="none" strike="noStrike" kern="0" cap="none" spc="0" normalizeH="0" baseline="0" noProof="0" dirty="0">
                <a:ln>
                  <a:noFill/>
                </a:ln>
                <a:solidFill>
                  <a:prstClr val="white"/>
                </a:solidFill>
                <a:effectLst/>
                <a:uLnTx/>
                <a:uFillTx/>
              </a:rPr>
              <a:t>模板：</a:t>
            </a:r>
            <a:r>
              <a:rPr kumimoji="0" lang="en-US" altLang="zh-CN" sz="100" b="0" i="0" u="none" strike="noStrike" kern="0" cap="none" spc="0" normalizeH="0" baseline="0" noProof="0" dirty="0">
                <a:ln>
                  <a:noFill/>
                </a:ln>
                <a:solidFill>
                  <a:prstClr val="white"/>
                </a:solidFill>
                <a:effectLst/>
                <a:uLnTx/>
                <a:uFillTx/>
              </a:rPr>
              <a:t>www.1ppt.com/hangye/ </a:t>
            </a:r>
            <a:endParaRPr kumimoji="0" lang="en-US" altLang="zh-CN" sz="100" b="0" i="0" u="none" strike="noStrike" kern="0" cap="none" spc="0" normalizeH="0" baseline="0" noProof="0" dirty="0">
              <a:ln>
                <a:noFill/>
              </a:ln>
              <a:solidFill>
                <a:prstClr val="white"/>
              </a:solidFill>
              <a:effectLst/>
              <a:uLnTx/>
              <a:uFillTx/>
            </a:endParaRPr>
          </a:p>
          <a:p>
            <a:pPr marL="0" marR="0" lvl="0" indent="0" defTabSz="914400" eaLnBrk="1" fontAlgn="auto" latinLnBrk="0" hangingPunct="1">
              <a:lnSpc>
                <a:spcPct val="100000"/>
              </a:lnSpc>
              <a:spcBef>
                <a:spcPts val="0"/>
              </a:spcBef>
              <a:spcAft>
                <a:spcPts val="0"/>
              </a:spcAft>
              <a:buClrTx/>
              <a:buSzTx/>
              <a:buFontTx/>
              <a:buNone/>
              <a:defRPr/>
            </a:pPr>
            <a:r>
              <a:rPr kumimoji="0" lang="zh-CN" altLang="en-US" sz="100" b="0" i="0" u="none" strike="noStrike" kern="0" cap="none" spc="0" normalizeH="0" baseline="0" noProof="0" dirty="0">
                <a:ln>
                  <a:noFill/>
                </a:ln>
                <a:solidFill>
                  <a:prstClr val="white"/>
                </a:solidFill>
                <a:effectLst/>
                <a:uLnTx/>
                <a:uFillTx/>
              </a:rPr>
              <a:t>节日</a:t>
            </a:r>
            <a:r>
              <a:rPr kumimoji="0" lang="en-US" altLang="zh-CN" sz="100" b="0" i="0" u="none" strike="noStrike" kern="0" cap="none" spc="0" normalizeH="0" baseline="0" noProof="0" dirty="0">
                <a:ln>
                  <a:noFill/>
                </a:ln>
                <a:solidFill>
                  <a:prstClr val="white"/>
                </a:solidFill>
                <a:effectLst/>
                <a:uLnTx/>
                <a:uFillTx/>
              </a:rPr>
              <a:t>PPT</a:t>
            </a:r>
            <a:r>
              <a:rPr kumimoji="0" lang="zh-CN" altLang="en-US" sz="100" b="0" i="0" u="none" strike="noStrike" kern="0" cap="none" spc="0" normalizeH="0" baseline="0" noProof="0" dirty="0">
                <a:ln>
                  <a:noFill/>
                </a:ln>
                <a:solidFill>
                  <a:prstClr val="white"/>
                </a:solidFill>
                <a:effectLst/>
                <a:uLnTx/>
                <a:uFillTx/>
              </a:rPr>
              <a:t>模板：</a:t>
            </a:r>
            <a:r>
              <a:rPr kumimoji="0" lang="en-US" altLang="zh-CN" sz="100" b="0" i="0" u="none" strike="noStrike" kern="0" cap="none" spc="0" normalizeH="0" baseline="0" noProof="0" dirty="0">
                <a:ln>
                  <a:noFill/>
                </a:ln>
                <a:solidFill>
                  <a:prstClr val="white"/>
                </a:solidFill>
                <a:effectLst/>
                <a:uLnTx/>
                <a:uFillTx/>
              </a:rPr>
              <a:t>www.1ppt.com/jieri/          PPT</a:t>
            </a:r>
            <a:r>
              <a:rPr kumimoji="0" lang="zh-CN" altLang="en-US" sz="100" b="0" i="0" u="none" strike="noStrike" kern="0" cap="none" spc="0" normalizeH="0" baseline="0" noProof="0" dirty="0">
                <a:ln>
                  <a:noFill/>
                </a:ln>
                <a:solidFill>
                  <a:prstClr val="white"/>
                </a:solidFill>
                <a:effectLst/>
                <a:uLnTx/>
                <a:uFillTx/>
              </a:rPr>
              <a:t>素材：</a:t>
            </a:r>
            <a:r>
              <a:rPr kumimoji="0" lang="en-US" altLang="zh-CN" sz="100" b="0" i="0" u="none" strike="noStrike" kern="0" cap="none" spc="0" normalizeH="0" baseline="0" noProof="0" dirty="0">
                <a:ln>
                  <a:noFill/>
                </a:ln>
                <a:solidFill>
                  <a:prstClr val="white"/>
                </a:solidFill>
                <a:effectLst/>
                <a:uLnTx/>
                <a:uFillTx/>
              </a:rPr>
              <a:t>www.1ppt.com/sucai/</a:t>
            </a:r>
            <a:endParaRPr kumimoji="0" lang="en-US" altLang="zh-CN" sz="100" b="0" i="0" u="none" strike="noStrike" kern="0" cap="none" spc="0" normalizeH="0" baseline="0" noProof="0" dirty="0">
              <a:ln>
                <a:noFill/>
              </a:ln>
              <a:solidFill>
                <a:prstClr val="white"/>
              </a:solidFill>
              <a:effectLst/>
              <a:uLnTx/>
              <a:uFillTx/>
            </a:endParaRPr>
          </a:p>
          <a:p>
            <a:pPr marL="0" marR="0" lvl="0" indent="0" defTabSz="914400" eaLnBrk="1" fontAlgn="auto" latinLnBrk="0" hangingPunct="1">
              <a:lnSpc>
                <a:spcPct val="100000"/>
              </a:lnSpc>
              <a:spcBef>
                <a:spcPts val="0"/>
              </a:spcBef>
              <a:spcAft>
                <a:spcPts val="0"/>
              </a:spcAft>
              <a:buClrTx/>
              <a:buSzTx/>
              <a:buFontTx/>
              <a:buNone/>
              <a:defRPr/>
            </a:pPr>
            <a:r>
              <a:rPr kumimoji="0" lang="en-US" altLang="zh-CN" sz="100" b="0" i="0" u="none" strike="noStrike" kern="0" cap="none" spc="0" normalizeH="0" baseline="0" noProof="0" dirty="0">
                <a:ln>
                  <a:noFill/>
                </a:ln>
                <a:solidFill>
                  <a:prstClr val="white"/>
                </a:solidFill>
                <a:effectLst/>
                <a:uLnTx/>
                <a:uFillTx/>
              </a:rPr>
              <a:t>PPT</a:t>
            </a:r>
            <a:r>
              <a:rPr kumimoji="0" lang="zh-CN" altLang="en-US" sz="100" b="0" i="0" u="none" strike="noStrike" kern="0" cap="none" spc="0" normalizeH="0" baseline="0" noProof="0" dirty="0">
                <a:ln>
                  <a:noFill/>
                </a:ln>
                <a:solidFill>
                  <a:prstClr val="white"/>
                </a:solidFill>
                <a:effectLst/>
                <a:uLnTx/>
                <a:uFillTx/>
              </a:rPr>
              <a:t>背景图片：</a:t>
            </a:r>
            <a:r>
              <a:rPr kumimoji="0" lang="en-US" altLang="zh-CN" sz="100" b="0" i="0" u="none" strike="noStrike" kern="0" cap="none" spc="0" normalizeH="0" baseline="0" noProof="0" dirty="0">
                <a:ln>
                  <a:noFill/>
                </a:ln>
                <a:solidFill>
                  <a:prstClr val="white"/>
                </a:solidFill>
                <a:effectLst/>
                <a:uLnTx/>
                <a:uFillTx/>
              </a:rPr>
              <a:t>www.1ppt.com/beijing/        PPT</a:t>
            </a:r>
            <a:r>
              <a:rPr kumimoji="0" lang="zh-CN" altLang="en-US" sz="100" b="0" i="0" u="none" strike="noStrike" kern="0" cap="none" spc="0" normalizeH="0" baseline="0" noProof="0" dirty="0">
                <a:ln>
                  <a:noFill/>
                </a:ln>
                <a:solidFill>
                  <a:prstClr val="white"/>
                </a:solidFill>
                <a:effectLst/>
                <a:uLnTx/>
                <a:uFillTx/>
              </a:rPr>
              <a:t>图表：</a:t>
            </a:r>
            <a:r>
              <a:rPr kumimoji="0" lang="en-US" altLang="zh-CN" sz="100" b="0" i="0" u="none" strike="noStrike" kern="0" cap="none" spc="0" normalizeH="0" baseline="0" noProof="0" dirty="0">
                <a:ln>
                  <a:noFill/>
                </a:ln>
                <a:solidFill>
                  <a:prstClr val="white"/>
                </a:solidFill>
                <a:effectLst/>
                <a:uLnTx/>
                <a:uFillTx/>
              </a:rPr>
              <a:t>www.1ppt.com/tubiao/      </a:t>
            </a:r>
            <a:endParaRPr kumimoji="0" lang="en-US" altLang="zh-CN" sz="100" b="0" i="0" u="none" strike="noStrike" kern="0" cap="none" spc="0" normalizeH="0" baseline="0" noProof="0" dirty="0">
              <a:ln>
                <a:noFill/>
              </a:ln>
              <a:solidFill>
                <a:prstClr val="white"/>
              </a:solidFill>
              <a:effectLst/>
              <a:uLnTx/>
              <a:uFillTx/>
            </a:endParaRPr>
          </a:p>
          <a:p>
            <a:pPr marL="0" marR="0" lvl="0" indent="0" defTabSz="914400" eaLnBrk="1" fontAlgn="auto" latinLnBrk="0" hangingPunct="1">
              <a:lnSpc>
                <a:spcPct val="100000"/>
              </a:lnSpc>
              <a:spcBef>
                <a:spcPts val="0"/>
              </a:spcBef>
              <a:spcAft>
                <a:spcPts val="0"/>
              </a:spcAft>
              <a:buClrTx/>
              <a:buSzTx/>
              <a:buFontTx/>
              <a:buNone/>
              <a:defRPr/>
            </a:pPr>
            <a:r>
              <a:rPr kumimoji="0" lang="zh-CN" altLang="en-US" sz="100" b="0" i="0" u="none" strike="noStrike" kern="0" cap="none" spc="0" normalizeH="0" baseline="0" noProof="0" dirty="0">
                <a:ln>
                  <a:noFill/>
                </a:ln>
                <a:solidFill>
                  <a:prstClr val="white"/>
                </a:solidFill>
                <a:effectLst/>
                <a:uLnTx/>
                <a:uFillTx/>
              </a:rPr>
              <a:t>精美</a:t>
            </a:r>
            <a:r>
              <a:rPr kumimoji="0" lang="en-US" altLang="zh-CN" sz="100" b="0" i="0" u="none" strike="noStrike" kern="0" cap="none" spc="0" normalizeH="0" baseline="0" noProof="0" dirty="0">
                <a:ln>
                  <a:noFill/>
                </a:ln>
                <a:solidFill>
                  <a:prstClr val="white"/>
                </a:solidFill>
                <a:effectLst/>
                <a:uLnTx/>
                <a:uFillTx/>
              </a:rPr>
              <a:t>PPT</a:t>
            </a:r>
            <a:r>
              <a:rPr kumimoji="0" lang="zh-CN" altLang="en-US" sz="100" b="0" i="0" u="none" strike="noStrike" kern="0" cap="none" spc="0" normalizeH="0" baseline="0" noProof="0" dirty="0">
                <a:ln>
                  <a:noFill/>
                </a:ln>
                <a:solidFill>
                  <a:prstClr val="white"/>
                </a:solidFill>
                <a:effectLst/>
                <a:uLnTx/>
                <a:uFillTx/>
              </a:rPr>
              <a:t>下载：</a:t>
            </a:r>
            <a:r>
              <a:rPr kumimoji="0" lang="en-US" altLang="zh-CN" sz="100" b="0" i="0" u="none" strike="noStrike" kern="0" cap="none" spc="0" normalizeH="0" baseline="0" noProof="0" dirty="0">
                <a:ln>
                  <a:noFill/>
                </a:ln>
                <a:solidFill>
                  <a:prstClr val="white"/>
                </a:solidFill>
                <a:effectLst/>
                <a:uLnTx/>
                <a:uFillTx/>
              </a:rPr>
              <a:t>www.1ppt.com/xiazai/         PPT</a:t>
            </a:r>
            <a:r>
              <a:rPr kumimoji="0" lang="zh-CN" altLang="en-US" sz="100" b="0" i="0" u="none" strike="noStrike" kern="0" cap="none" spc="0" normalizeH="0" baseline="0" noProof="0" dirty="0">
                <a:ln>
                  <a:noFill/>
                </a:ln>
                <a:solidFill>
                  <a:prstClr val="white"/>
                </a:solidFill>
                <a:effectLst/>
                <a:uLnTx/>
                <a:uFillTx/>
              </a:rPr>
              <a:t>教程： </a:t>
            </a:r>
            <a:r>
              <a:rPr kumimoji="0" lang="en-US" altLang="zh-CN" sz="100" b="0" i="0" u="none" strike="noStrike" kern="0" cap="none" spc="0" normalizeH="0" baseline="0" noProof="0" dirty="0">
                <a:ln>
                  <a:noFill/>
                </a:ln>
                <a:solidFill>
                  <a:prstClr val="white"/>
                </a:solidFill>
                <a:effectLst/>
                <a:uLnTx/>
                <a:uFillTx/>
              </a:rPr>
              <a:t>www.1ppt.com/powerpoint/      </a:t>
            </a:r>
            <a:endParaRPr kumimoji="0" lang="en-US" altLang="zh-CN" sz="100" b="0" i="0" u="none" strike="noStrike" kern="0" cap="none" spc="0" normalizeH="0" baseline="0" noProof="0" dirty="0">
              <a:ln>
                <a:noFill/>
              </a:ln>
              <a:solidFill>
                <a:prstClr val="white"/>
              </a:solidFill>
              <a:effectLst/>
              <a:uLnTx/>
              <a:uFillTx/>
            </a:endParaRPr>
          </a:p>
          <a:p>
            <a:pPr marL="0" marR="0" lvl="0" indent="0" defTabSz="914400" eaLnBrk="1" fontAlgn="auto" latinLnBrk="0" hangingPunct="1">
              <a:lnSpc>
                <a:spcPct val="100000"/>
              </a:lnSpc>
              <a:spcBef>
                <a:spcPts val="0"/>
              </a:spcBef>
              <a:spcAft>
                <a:spcPts val="0"/>
              </a:spcAft>
              <a:buClrTx/>
              <a:buSzTx/>
              <a:buFontTx/>
              <a:buNone/>
              <a:defRPr/>
            </a:pPr>
            <a:r>
              <a:rPr kumimoji="0" lang="en-US" altLang="zh-CN" sz="100" b="0" i="0" u="none" strike="noStrike" kern="0" cap="none" spc="0" normalizeH="0" baseline="0" noProof="0" dirty="0">
                <a:ln>
                  <a:noFill/>
                </a:ln>
                <a:solidFill>
                  <a:prstClr val="white"/>
                </a:solidFill>
                <a:effectLst/>
                <a:uLnTx/>
                <a:uFillTx/>
              </a:rPr>
              <a:t>PPT</a:t>
            </a:r>
            <a:r>
              <a:rPr kumimoji="0" lang="zh-CN" altLang="en-US" sz="100" b="0" i="0" u="none" strike="noStrike" kern="0" cap="none" spc="0" normalizeH="0" baseline="0" noProof="0" dirty="0">
                <a:ln>
                  <a:noFill/>
                </a:ln>
                <a:solidFill>
                  <a:prstClr val="white"/>
                </a:solidFill>
                <a:effectLst/>
                <a:uLnTx/>
                <a:uFillTx/>
              </a:rPr>
              <a:t>课件：</a:t>
            </a:r>
            <a:r>
              <a:rPr kumimoji="0" lang="en-US" altLang="zh-CN" sz="100" b="0" i="0" u="none" strike="noStrike" kern="0" cap="none" spc="0" normalizeH="0" baseline="0" noProof="0" dirty="0">
                <a:ln>
                  <a:noFill/>
                </a:ln>
                <a:solidFill>
                  <a:prstClr val="white"/>
                </a:solidFill>
                <a:effectLst/>
                <a:uLnTx/>
                <a:uFillTx/>
              </a:rPr>
              <a:t>www.1ppt.com/kejian/             </a:t>
            </a:r>
            <a:r>
              <a:rPr kumimoji="0" lang="zh-CN" altLang="en-US" sz="100" b="0" i="0" u="none" strike="noStrike" kern="0" cap="none" spc="0" normalizeH="0" baseline="0" noProof="0" dirty="0">
                <a:ln>
                  <a:noFill/>
                </a:ln>
                <a:solidFill>
                  <a:prstClr val="white"/>
                </a:solidFill>
                <a:effectLst/>
                <a:uLnTx/>
                <a:uFillTx/>
              </a:rPr>
              <a:t>字体下载：</a:t>
            </a:r>
            <a:r>
              <a:rPr kumimoji="0" lang="en-US" altLang="zh-CN" sz="100" b="0" i="0" u="none" strike="noStrike" kern="0" cap="none" spc="0" normalizeH="0" baseline="0" noProof="0" dirty="0">
                <a:ln>
                  <a:noFill/>
                </a:ln>
                <a:solidFill>
                  <a:prstClr val="white"/>
                </a:solidFill>
                <a:effectLst/>
                <a:uLnTx/>
                <a:uFillTx/>
              </a:rPr>
              <a:t>www.1ppt.com/ziti/</a:t>
            </a:r>
            <a:endParaRPr kumimoji="0" lang="en-US" altLang="zh-CN" sz="100" b="0" i="0" u="none" strike="noStrike" kern="0" cap="none" spc="0" normalizeH="0" baseline="0" noProof="0" dirty="0">
              <a:ln>
                <a:noFill/>
              </a:ln>
              <a:solidFill>
                <a:prstClr val="white"/>
              </a:solidFill>
              <a:effectLst/>
              <a:uLnTx/>
              <a:uFillTx/>
            </a:endParaRPr>
          </a:p>
          <a:p>
            <a:pPr marL="0" marR="0" lvl="0" indent="0" defTabSz="914400" eaLnBrk="1" fontAlgn="auto" latinLnBrk="0" hangingPunct="1">
              <a:lnSpc>
                <a:spcPct val="100000"/>
              </a:lnSpc>
              <a:spcBef>
                <a:spcPts val="0"/>
              </a:spcBef>
              <a:spcAft>
                <a:spcPts val="0"/>
              </a:spcAft>
              <a:buClrTx/>
              <a:buSzTx/>
              <a:buFontTx/>
              <a:buNone/>
              <a:defRPr/>
            </a:pPr>
            <a:r>
              <a:rPr kumimoji="0" lang="zh-CN" altLang="en-US" sz="100" b="0" i="0" u="none" strike="noStrike" kern="0" cap="none" spc="0" normalizeH="0" baseline="0" noProof="0" dirty="0">
                <a:ln>
                  <a:noFill/>
                </a:ln>
                <a:solidFill>
                  <a:prstClr val="white"/>
                </a:solidFill>
                <a:effectLst/>
                <a:uLnTx/>
                <a:uFillTx/>
              </a:rPr>
              <a:t>工作总结</a:t>
            </a:r>
            <a:r>
              <a:rPr kumimoji="0" lang="en-US" altLang="zh-CN" sz="100" b="0" i="0" u="none" strike="noStrike" kern="0" cap="none" spc="0" normalizeH="0" baseline="0" noProof="0" dirty="0">
                <a:ln>
                  <a:noFill/>
                </a:ln>
                <a:solidFill>
                  <a:prstClr val="white"/>
                </a:solidFill>
                <a:effectLst/>
                <a:uLnTx/>
                <a:uFillTx/>
              </a:rPr>
              <a:t>PPT</a:t>
            </a:r>
            <a:r>
              <a:rPr kumimoji="0" lang="zh-CN" altLang="en-US" sz="100" b="0" i="0" u="none" strike="noStrike" kern="0" cap="none" spc="0" normalizeH="0" baseline="0" noProof="0" dirty="0">
                <a:ln>
                  <a:noFill/>
                </a:ln>
                <a:solidFill>
                  <a:prstClr val="white"/>
                </a:solidFill>
                <a:effectLst/>
                <a:uLnTx/>
                <a:uFillTx/>
              </a:rPr>
              <a:t>：</a:t>
            </a:r>
            <a:r>
              <a:rPr kumimoji="0" lang="en-US" altLang="zh-CN" sz="100" b="0" i="0" u="none" strike="noStrike" kern="0" cap="none" spc="0" normalizeH="0" baseline="0" noProof="0" dirty="0">
                <a:ln>
                  <a:noFill/>
                </a:ln>
                <a:solidFill>
                  <a:prstClr val="white"/>
                </a:solidFill>
                <a:effectLst/>
                <a:uLnTx/>
                <a:uFillTx/>
              </a:rPr>
              <a:t>www.1ppt.com/xiazai/zongjie/ </a:t>
            </a:r>
            <a:r>
              <a:rPr kumimoji="0" lang="zh-CN" altLang="en-US" sz="100" b="0" i="0" u="none" strike="noStrike" kern="0" cap="none" spc="0" normalizeH="0" baseline="0" noProof="0" dirty="0">
                <a:ln>
                  <a:noFill/>
                </a:ln>
                <a:solidFill>
                  <a:prstClr val="white"/>
                </a:solidFill>
                <a:effectLst/>
                <a:uLnTx/>
                <a:uFillTx/>
              </a:rPr>
              <a:t>工作计划：</a:t>
            </a:r>
            <a:r>
              <a:rPr kumimoji="0" lang="en-US" altLang="zh-CN" sz="100" b="0" i="0" u="none" strike="noStrike" kern="0" cap="none" spc="0" normalizeH="0" baseline="0" noProof="0" dirty="0">
                <a:ln>
                  <a:noFill/>
                </a:ln>
                <a:solidFill>
                  <a:prstClr val="white"/>
                </a:solidFill>
                <a:effectLst/>
                <a:uLnTx/>
                <a:uFillTx/>
              </a:rPr>
              <a:t>www.1ppt.com/xiazai/jihua/</a:t>
            </a:r>
            <a:endParaRPr kumimoji="0" lang="en-US" altLang="zh-CN" sz="100" b="0" i="0" u="none" strike="noStrike" kern="0" cap="none" spc="0" normalizeH="0" baseline="0" noProof="0" dirty="0">
              <a:ln>
                <a:noFill/>
              </a:ln>
              <a:solidFill>
                <a:prstClr val="white"/>
              </a:solidFill>
              <a:effectLst/>
              <a:uLnTx/>
              <a:uFillTx/>
            </a:endParaRPr>
          </a:p>
          <a:p>
            <a:pPr marL="0" marR="0" lvl="0" indent="0" defTabSz="914400" eaLnBrk="1" fontAlgn="auto" latinLnBrk="0" hangingPunct="1">
              <a:lnSpc>
                <a:spcPct val="100000"/>
              </a:lnSpc>
              <a:spcBef>
                <a:spcPts val="0"/>
              </a:spcBef>
              <a:spcAft>
                <a:spcPts val="0"/>
              </a:spcAft>
              <a:buClrTx/>
              <a:buSzTx/>
              <a:buFontTx/>
              <a:buNone/>
              <a:defRPr/>
            </a:pPr>
            <a:r>
              <a:rPr kumimoji="0" lang="zh-CN" altLang="en-US" sz="100" b="0" i="0" u="none" strike="noStrike" kern="0" cap="none" spc="0" normalizeH="0" baseline="0" noProof="0" dirty="0">
                <a:ln>
                  <a:noFill/>
                </a:ln>
                <a:solidFill>
                  <a:prstClr val="white"/>
                </a:solidFill>
                <a:effectLst/>
                <a:uLnTx/>
                <a:uFillTx/>
              </a:rPr>
              <a:t>商务</a:t>
            </a:r>
            <a:r>
              <a:rPr kumimoji="0" lang="en-US" altLang="zh-CN" sz="100" b="0" i="0" u="none" strike="noStrike" kern="0" cap="none" spc="0" normalizeH="0" baseline="0" noProof="0" dirty="0">
                <a:ln>
                  <a:noFill/>
                </a:ln>
                <a:solidFill>
                  <a:prstClr val="white"/>
                </a:solidFill>
                <a:effectLst/>
                <a:uLnTx/>
                <a:uFillTx/>
              </a:rPr>
              <a:t>PPT</a:t>
            </a:r>
            <a:r>
              <a:rPr kumimoji="0" lang="zh-CN" altLang="en-US" sz="100" b="0" i="0" u="none" strike="noStrike" kern="0" cap="none" spc="0" normalizeH="0" baseline="0" noProof="0" dirty="0">
                <a:ln>
                  <a:noFill/>
                </a:ln>
                <a:solidFill>
                  <a:prstClr val="white"/>
                </a:solidFill>
                <a:effectLst/>
                <a:uLnTx/>
                <a:uFillTx/>
              </a:rPr>
              <a:t>模板：</a:t>
            </a:r>
            <a:r>
              <a:rPr kumimoji="0" lang="en-US" altLang="zh-CN" sz="100" b="0" i="0" u="none" strike="noStrike" kern="0" cap="none" spc="0" normalizeH="0" baseline="0" noProof="0" dirty="0">
                <a:ln>
                  <a:noFill/>
                </a:ln>
                <a:solidFill>
                  <a:prstClr val="white"/>
                </a:solidFill>
                <a:effectLst/>
                <a:uLnTx/>
                <a:uFillTx/>
              </a:rPr>
              <a:t>www.1ppt.com/moban/shangwu/  </a:t>
            </a:r>
            <a:r>
              <a:rPr kumimoji="0" lang="zh-CN" altLang="en-US" sz="100" b="0" i="0" u="none" strike="noStrike" kern="0" cap="none" spc="0" normalizeH="0" baseline="0" noProof="0" dirty="0">
                <a:ln>
                  <a:noFill/>
                </a:ln>
                <a:solidFill>
                  <a:prstClr val="white"/>
                </a:solidFill>
                <a:effectLst/>
                <a:uLnTx/>
                <a:uFillTx/>
              </a:rPr>
              <a:t>个人简历</a:t>
            </a:r>
            <a:r>
              <a:rPr kumimoji="0" lang="en-US" altLang="zh-CN" sz="100" b="0" i="0" u="none" strike="noStrike" kern="0" cap="none" spc="0" normalizeH="0" baseline="0" noProof="0" dirty="0">
                <a:ln>
                  <a:noFill/>
                </a:ln>
                <a:solidFill>
                  <a:prstClr val="white"/>
                </a:solidFill>
                <a:effectLst/>
                <a:uLnTx/>
                <a:uFillTx/>
              </a:rPr>
              <a:t>PPT</a:t>
            </a:r>
            <a:r>
              <a:rPr kumimoji="0" lang="zh-CN" altLang="en-US" sz="100" b="0" i="0" u="none" strike="noStrike" kern="0" cap="none" spc="0" normalizeH="0" baseline="0" noProof="0" dirty="0">
                <a:ln>
                  <a:noFill/>
                </a:ln>
                <a:solidFill>
                  <a:prstClr val="white"/>
                </a:solidFill>
                <a:effectLst/>
                <a:uLnTx/>
                <a:uFillTx/>
              </a:rPr>
              <a:t>：</a:t>
            </a:r>
            <a:r>
              <a:rPr kumimoji="0" lang="en-US" altLang="zh-CN" sz="100" b="0" i="0" u="none" strike="noStrike" kern="0" cap="none" spc="0" normalizeH="0" baseline="0" noProof="0" dirty="0">
                <a:ln>
                  <a:noFill/>
                </a:ln>
                <a:solidFill>
                  <a:prstClr val="white"/>
                </a:solidFill>
                <a:effectLst/>
                <a:uLnTx/>
                <a:uFillTx/>
              </a:rPr>
              <a:t>www.1ppt.com/xiazai/jianli/  </a:t>
            </a:r>
            <a:endParaRPr kumimoji="0" lang="en-US" altLang="zh-CN" sz="100" b="0" i="0" u="none" strike="noStrike" kern="0" cap="none" spc="0" normalizeH="0" baseline="0" noProof="0" dirty="0">
              <a:ln>
                <a:noFill/>
              </a:ln>
              <a:solidFill>
                <a:prstClr val="white"/>
              </a:solidFill>
              <a:effectLst/>
              <a:uLnTx/>
              <a:uFillTx/>
            </a:endParaRPr>
          </a:p>
          <a:p>
            <a:pPr marL="0" marR="0" lvl="0" indent="0" defTabSz="914400" eaLnBrk="1" fontAlgn="auto" latinLnBrk="0" hangingPunct="1">
              <a:lnSpc>
                <a:spcPct val="100000"/>
              </a:lnSpc>
              <a:spcBef>
                <a:spcPts val="0"/>
              </a:spcBef>
              <a:spcAft>
                <a:spcPts val="0"/>
              </a:spcAft>
              <a:buClrTx/>
              <a:buSzTx/>
              <a:buFontTx/>
              <a:buNone/>
              <a:defRPr/>
            </a:pPr>
            <a:r>
              <a:rPr kumimoji="0" lang="zh-CN" altLang="en-US" sz="100" b="0" i="0" u="none" strike="noStrike" kern="0" cap="none" spc="0" normalizeH="0" baseline="0" noProof="0" dirty="0">
                <a:ln>
                  <a:noFill/>
                </a:ln>
                <a:solidFill>
                  <a:prstClr val="white"/>
                </a:solidFill>
                <a:effectLst/>
                <a:uLnTx/>
                <a:uFillTx/>
              </a:rPr>
              <a:t>毕业答辩</a:t>
            </a:r>
            <a:r>
              <a:rPr kumimoji="0" lang="en-US" altLang="zh-CN" sz="100" b="0" i="0" u="none" strike="noStrike" kern="0" cap="none" spc="0" normalizeH="0" baseline="0" noProof="0" dirty="0">
                <a:ln>
                  <a:noFill/>
                </a:ln>
                <a:solidFill>
                  <a:prstClr val="white"/>
                </a:solidFill>
                <a:effectLst/>
                <a:uLnTx/>
                <a:uFillTx/>
              </a:rPr>
              <a:t>PPT</a:t>
            </a:r>
            <a:r>
              <a:rPr kumimoji="0" lang="zh-CN" altLang="en-US" sz="100" b="0" i="0" u="none" strike="noStrike" kern="0" cap="none" spc="0" normalizeH="0" baseline="0" noProof="0" dirty="0">
                <a:ln>
                  <a:noFill/>
                </a:ln>
                <a:solidFill>
                  <a:prstClr val="white"/>
                </a:solidFill>
                <a:effectLst/>
                <a:uLnTx/>
                <a:uFillTx/>
              </a:rPr>
              <a:t>：</a:t>
            </a:r>
            <a:r>
              <a:rPr kumimoji="0" lang="en-US" altLang="zh-CN" sz="100" b="0" i="0" u="none" strike="noStrike" kern="0" cap="none" spc="0" normalizeH="0" baseline="0" noProof="0" dirty="0">
                <a:ln>
                  <a:noFill/>
                </a:ln>
                <a:solidFill>
                  <a:prstClr val="white"/>
                </a:solidFill>
                <a:effectLst/>
                <a:uLnTx/>
                <a:uFillTx/>
              </a:rPr>
              <a:t>www.1ppt.com/xiazai/dabian/  </a:t>
            </a:r>
            <a:r>
              <a:rPr kumimoji="0" lang="zh-CN" altLang="en-US" sz="100" b="0" i="0" u="none" strike="noStrike" kern="0" cap="none" spc="0" normalizeH="0" baseline="0" noProof="0" dirty="0">
                <a:ln>
                  <a:noFill/>
                </a:ln>
                <a:solidFill>
                  <a:prstClr val="white"/>
                </a:solidFill>
                <a:effectLst/>
                <a:uLnTx/>
                <a:uFillTx/>
              </a:rPr>
              <a:t>工作汇报</a:t>
            </a:r>
            <a:r>
              <a:rPr kumimoji="0" lang="en-US" altLang="zh-CN" sz="100" b="0" i="0" u="none" strike="noStrike" kern="0" cap="none" spc="0" normalizeH="0" baseline="0" noProof="0" dirty="0">
                <a:ln>
                  <a:noFill/>
                </a:ln>
                <a:solidFill>
                  <a:prstClr val="white"/>
                </a:solidFill>
                <a:effectLst/>
                <a:uLnTx/>
                <a:uFillTx/>
              </a:rPr>
              <a:t>PPT</a:t>
            </a:r>
            <a:r>
              <a:rPr kumimoji="0" lang="zh-CN" altLang="en-US" sz="100" b="0" i="0" u="none" strike="noStrike" kern="0" cap="none" spc="0" normalizeH="0" baseline="0" noProof="0" dirty="0">
                <a:ln>
                  <a:noFill/>
                </a:ln>
                <a:solidFill>
                  <a:prstClr val="white"/>
                </a:solidFill>
                <a:effectLst/>
                <a:uLnTx/>
                <a:uFillTx/>
              </a:rPr>
              <a:t>：</a:t>
            </a:r>
            <a:r>
              <a:rPr kumimoji="0" lang="en-US" altLang="zh-CN" sz="100" b="0" i="0" u="none" strike="noStrike" kern="0" cap="none" spc="0" normalizeH="0" baseline="0" noProof="0" dirty="0">
                <a:ln>
                  <a:noFill/>
                </a:ln>
                <a:solidFill>
                  <a:prstClr val="white"/>
                </a:solidFill>
                <a:effectLst/>
                <a:uLnTx/>
                <a:uFillTx/>
              </a:rPr>
              <a:t>www.1ppt.com/xiazai/huibao/    </a:t>
            </a:r>
            <a:endParaRPr kumimoji="0" lang="en-US" altLang="zh-CN" sz="100" b="0" i="0" u="none" strike="noStrike" kern="0" cap="none" spc="0" normalizeH="0" baseline="0" noProof="0" dirty="0">
              <a:ln>
                <a:noFill/>
              </a:ln>
              <a:solidFill>
                <a:prstClr val="white"/>
              </a:solidFill>
              <a:effectLst/>
              <a:uLnTx/>
              <a:uFillTx/>
            </a:endParaRPr>
          </a:p>
          <a:p>
            <a:pPr marL="0" marR="0" lvl="0" indent="0" defTabSz="914400" eaLnBrk="1" fontAlgn="auto" latinLnBrk="0" hangingPunct="1">
              <a:lnSpc>
                <a:spcPct val="100000"/>
              </a:lnSpc>
              <a:spcBef>
                <a:spcPts val="0"/>
              </a:spcBef>
              <a:spcAft>
                <a:spcPts val="0"/>
              </a:spcAft>
              <a:buClrTx/>
              <a:buSzTx/>
              <a:buFontTx/>
              <a:buNone/>
              <a:defRPr/>
            </a:pPr>
            <a:r>
              <a:rPr kumimoji="0" lang="en-US" altLang="zh-CN" sz="100" b="0" i="0" u="none" strike="noStrike" kern="0" cap="none" spc="0" normalizeH="0" baseline="0" noProof="0" dirty="0">
                <a:ln>
                  <a:noFill/>
                </a:ln>
                <a:solidFill>
                  <a:prstClr val="white"/>
                </a:solidFill>
                <a:effectLst/>
                <a:uLnTx/>
                <a:uFillTx/>
              </a:rPr>
              <a:t> </a:t>
            </a:r>
            <a:endParaRPr kumimoji="0" lang="en-US" altLang="zh-CN" sz="100" b="0" i="0" u="none" strike="noStrike" kern="0" cap="none" spc="0" normalizeH="0" baseline="0" noProof="0" dirty="0">
              <a:ln>
                <a:noFill/>
              </a:ln>
              <a:solidFill>
                <a:prstClr val="white"/>
              </a:solidFill>
              <a:effectLst/>
              <a:uLnTx/>
              <a:uFillTx/>
            </a:endParaRPr>
          </a:p>
        </p:txBody>
      </p:sp>
    </p:spTree>
  </p:cSld>
  <p:clrMapOvr>
    <a:masterClrMapping/>
  </p:clrMapOvr>
  <mc:AlternateContent xmlns:mc="http://schemas.openxmlformats.org/markup-compatibility/2006">
    <mc:Choice xmlns:p14="http://schemas.microsoft.com/office/powerpoint/2010/main" Requires="p14">
      <p:transition spd="slow" p14:dur="2000" advClick="0"/>
    </mc:Choice>
    <mc:Fallback>
      <p:transition spd="slow" advClick="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2000" advClick="0"/>
    </mc:Choice>
    <mc:Fallback>
      <p:transition spd="slow" advClick="0"/>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theme" Target="../theme/theme1.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8"/>
            <a:ext cx="8229600" cy="857250"/>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8035C5D1-AD16-4B01-871F-DE047A6CFB67}" type="datetimeFigureOut">
              <a:rPr lang="zh-CN" altLang="en-US" smtClean="0"/>
            </a:fld>
            <a:endParaRPr lang="zh-CN" altLang="en-US"/>
          </a:p>
        </p:txBody>
      </p:sp>
      <p:sp>
        <p:nvSpPr>
          <p:cNvPr id="5" name="页脚占位符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8BCDE635-3FC4-4B83-A3D1-632FFA341E9A}"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Lst>
  <mc:AlternateContent xmlns:mc="http://schemas.openxmlformats.org/markup-compatibility/2006">
    <mc:Choice xmlns:p14="http://schemas.microsoft.com/office/powerpoint/2010/main" Requires="p14">
      <p:transition spd="slow" p14:dur="2000" advClick="0"/>
    </mc:Choice>
    <mc:Fallback>
      <p:transition spd="slow" advClick="0"/>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microsoft.com/office/2007/relationships/hdphoto" Target="../media/image4.wdp"/><Relationship Id="rId1" Type="http://schemas.openxmlformats.org/officeDocument/2006/relationships/image" Target="../media/image3.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7.jpe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5.jpe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8.jpe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5.jpe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9.jpe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0.jpe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5.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1.jpe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2.jpe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1.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chart" Target="../charts/chart1.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microsoft.com/office/2007/relationships/hdphoto" Target="../media/image4.wdp"/><Relationship Id="rId1" Type="http://schemas.openxmlformats.org/officeDocument/2006/relationships/image" Target="../media/image3.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5.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21"/>
          <p:cNvSpPr txBox="1"/>
          <p:nvPr/>
        </p:nvSpPr>
        <p:spPr>
          <a:xfrm>
            <a:off x="900103" y="1490748"/>
            <a:ext cx="7776864" cy="1383665"/>
          </a:xfrm>
          <a:prstGeom prst="rect">
            <a:avLst/>
          </a:prstGeom>
          <a:noFill/>
        </p:spPr>
        <p:txBody>
          <a:bodyPr wrap="square" rtlCol="0">
            <a:spAutoFit/>
          </a:bodyPr>
          <a:lstStyle/>
          <a:p>
            <a:pPr algn="ctr"/>
            <a:r>
              <a:rPr lang="en-US" altLang="zh-CN" sz="2800" b="1" dirty="0">
                <a:ln w="6350">
                  <a:noFill/>
                </a:ln>
                <a:solidFill>
                  <a:schemeClr val="tx1">
                    <a:lumMod val="75000"/>
                  </a:schemeClr>
                </a:solidFill>
                <a:latin typeface="Times New Roman" panose="02020603050405020304" pitchFamily="18" charset="0"/>
                <a:ea typeface="宋体" panose="02010600030101010101" pitchFamily="2" charset="-122"/>
              </a:rPr>
              <a:t>The WEIRD problem in a “non-WEIRD” context: A meta-research on the representativeness of human subjects in Chinese psychological research</a:t>
            </a:r>
            <a:endParaRPr lang="zh-CN" altLang="en-US" sz="2800" b="1" dirty="0">
              <a:ln w="6350">
                <a:noFill/>
              </a:ln>
              <a:solidFill>
                <a:schemeClr val="tx1">
                  <a:lumMod val="75000"/>
                </a:schemeClr>
              </a:solidFill>
              <a:latin typeface="Times New Roman" panose="02020603050405020304" pitchFamily="18" charset="0"/>
              <a:ea typeface="宋体" panose="02010600030101010101" pitchFamily="2" charset="-122"/>
            </a:endParaRPr>
          </a:p>
        </p:txBody>
      </p:sp>
      <p:sp>
        <p:nvSpPr>
          <p:cNvPr id="2" name="文本框 1"/>
          <p:cNvSpPr txBox="1"/>
          <p:nvPr/>
        </p:nvSpPr>
        <p:spPr>
          <a:xfrm>
            <a:off x="738505" y="3147060"/>
            <a:ext cx="7666355" cy="829945"/>
          </a:xfrm>
          <a:prstGeom prst="rect">
            <a:avLst/>
          </a:prstGeom>
          <a:noFill/>
        </p:spPr>
        <p:txBody>
          <a:bodyPr wrap="square" rtlCol="0">
            <a:spAutoFit/>
          </a:bodyPr>
          <a:lstStyle/>
          <a:p>
            <a:pPr algn="ctr">
              <a:lnSpc>
                <a:spcPct val="150000"/>
              </a:lnSpc>
            </a:pPr>
            <a:r>
              <a:rPr lang="en-US" altLang="zh-CN" sz="1600" dirty="0">
                <a:latin typeface="Times New Roman" panose="02020603050405020304" pitchFamily="18" charset="0"/>
              </a:rPr>
              <a:t>Lei Yue, Weiwei Zhang, Chunxiao Wang, Xi-Nian Zuo, Hu Chuan-Peng</a:t>
            </a:r>
            <a:endParaRPr lang="en-US" altLang="zh-CN" sz="1600" dirty="0">
              <a:latin typeface="Times New Roman" panose="02020603050405020304" pitchFamily="18" charset="0"/>
            </a:endParaRPr>
          </a:p>
          <a:p>
            <a:pPr algn="ctr">
              <a:lnSpc>
                <a:spcPct val="150000"/>
              </a:lnSpc>
            </a:pPr>
            <a:r>
              <a:rPr lang="en-US" altLang="zh-CN" sz="1600" dirty="0">
                <a:latin typeface="Times New Roman" panose="02020603050405020304" pitchFamily="18" charset="0"/>
              </a:rPr>
              <a:t>Corresponding author: </a:t>
            </a:r>
            <a:r>
              <a:rPr lang="en-US" altLang="zh-CN" sz="1600" dirty="0">
                <a:latin typeface="Times New Roman" panose="02020603050405020304" pitchFamily="18" charset="0"/>
                <a:sym typeface="+mn-ea"/>
              </a:rPr>
              <a:t>Hu Chuan-Peng, </a:t>
            </a:r>
            <a:r>
              <a:rPr lang="en-US" altLang="zh-CN" sz="1600" dirty="0">
                <a:latin typeface="Times New Roman" panose="02020603050405020304" pitchFamily="18" charset="0"/>
              </a:rPr>
              <a:t>hcp4715@hotmail.com</a:t>
            </a:r>
            <a:endParaRPr lang="zh-CN" altLang="en-US" sz="1600" dirty="0">
              <a:latin typeface="Times New Roman" panose="02020603050405020304" pitchFamily="18" charset="0"/>
            </a:endParaRPr>
          </a:p>
        </p:txBody>
      </p:sp>
      <p:sp>
        <p:nvSpPr>
          <p:cNvPr id="7" name="矩形 6"/>
          <p:cNvSpPr/>
          <p:nvPr/>
        </p:nvSpPr>
        <p:spPr>
          <a:xfrm>
            <a:off x="-1043940" y="0"/>
            <a:ext cx="12192000" cy="740410"/>
          </a:xfrm>
          <a:prstGeom prst="rect">
            <a:avLst/>
          </a:prstGeom>
          <a:solidFill>
            <a:srgbClr val="006A4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5" name="矩形 24"/>
          <p:cNvSpPr/>
          <p:nvPr/>
        </p:nvSpPr>
        <p:spPr>
          <a:xfrm>
            <a:off x="-1043940" y="4803775"/>
            <a:ext cx="12192000" cy="483235"/>
          </a:xfrm>
          <a:prstGeom prst="rect">
            <a:avLst/>
          </a:prstGeom>
          <a:solidFill>
            <a:srgbClr val="006A4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Click="0"/>
    </mc:Choice>
    <mc:Fallback>
      <p:transition spd="slow" advClick="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4394835" y="5765165"/>
            <a:ext cx="2541270" cy="368300"/>
          </a:xfrm>
          <a:prstGeom prst="rect">
            <a:avLst/>
          </a:prstGeom>
          <a:noFill/>
        </p:spPr>
        <p:txBody>
          <a:bodyPr wrap="square" rtlCol="0">
            <a:spAutoFit/>
          </a:bodyPr>
          <a:lstStyle/>
          <a:p>
            <a:r>
              <a:rPr lang="zh-CN" altLang="en-US">
                <a:solidFill>
                  <a:schemeClr val="bg2">
                    <a:lumMod val="90000"/>
                  </a:schemeClr>
                </a:solidFill>
                <a:latin typeface="宋体" panose="02010600030101010101" pitchFamily="2" charset="-122"/>
                <a:ea typeface="宋体" panose="02010600030101010101" pitchFamily="2" charset="-122"/>
              </a:rPr>
              <a:t>华中师范大学研究生会</a:t>
            </a:r>
            <a:endParaRPr lang="zh-CN" altLang="en-US">
              <a:solidFill>
                <a:schemeClr val="bg2">
                  <a:lumMod val="90000"/>
                </a:schemeClr>
              </a:solidFill>
              <a:latin typeface="宋体" panose="02010600030101010101" pitchFamily="2" charset="-122"/>
              <a:ea typeface="宋体" panose="02010600030101010101" pitchFamily="2" charset="-122"/>
            </a:endParaRPr>
          </a:p>
        </p:txBody>
      </p:sp>
      <p:grpSp>
        <p:nvGrpSpPr>
          <p:cNvPr id="19" name="组合 18"/>
          <p:cNvGrpSpPr/>
          <p:nvPr/>
        </p:nvGrpSpPr>
        <p:grpSpPr>
          <a:xfrm>
            <a:off x="5065870" y="534873"/>
            <a:ext cx="2658745" cy="2104594"/>
            <a:chOff x="138534" y="1541977"/>
            <a:chExt cx="2658745" cy="2104594"/>
          </a:xfrm>
        </p:grpSpPr>
        <p:grpSp>
          <p:nvGrpSpPr>
            <p:cNvPr id="20" name="组合 19"/>
            <p:cNvGrpSpPr/>
            <p:nvPr/>
          </p:nvGrpSpPr>
          <p:grpSpPr>
            <a:xfrm>
              <a:off x="213579" y="1541977"/>
              <a:ext cx="2154813" cy="1636684"/>
              <a:chOff x="213579" y="1541977"/>
              <a:chExt cx="2154813" cy="1636684"/>
            </a:xfrm>
          </p:grpSpPr>
          <p:grpSp>
            <p:nvGrpSpPr>
              <p:cNvPr id="23" name="组合 22"/>
              <p:cNvGrpSpPr/>
              <p:nvPr/>
            </p:nvGrpSpPr>
            <p:grpSpPr>
              <a:xfrm>
                <a:off x="268019" y="1736988"/>
                <a:ext cx="1033010" cy="1175560"/>
                <a:chOff x="268019" y="1736988"/>
                <a:chExt cx="1033010" cy="1175560"/>
              </a:xfrm>
            </p:grpSpPr>
            <p:grpSp>
              <p:nvGrpSpPr>
                <p:cNvPr id="81" name="组合 80"/>
                <p:cNvGrpSpPr/>
                <p:nvPr/>
              </p:nvGrpSpPr>
              <p:grpSpPr>
                <a:xfrm rot="20252617">
                  <a:off x="427530" y="1736988"/>
                  <a:ext cx="873499" cy="1175560"/>
                  <a:chOff x="5370965" y="1680603"/>
                  <a:chExt cx="1793323" cy="2133285"/>
                </a:xfrm>
                <a:solidFill>
                  <a:schemeClr val="bg1"/>
                </a:solidFill>
              </p:grpSpPr>
              <p:sp>
                <p:nvSpPr>
                  <p:cNvPr id="83" name="矩形 82"/>
                  <p:cNvSpPr/>
                  <p:nvPr/>
                </p:nvSpPr>
                <p:spPr>
                  <a:xfrm>
                    <a:off x="5370965" y="1680603"/>
                    <a:ext cx="1793323" cy="2133285"/>
                  </a:xfrm>
                  <a:prstGeom prst="rect">
                    <a:avLst/>
                  </a:prstGeom>
                  <a:grp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4" name="直接连接符 83"/>
                  <p:cNvCxnSpPr/>
                  <p:nvPr/>
                </p:nvCxnSpPr>
                <p:spPr>
                  <a:xfrm>
                    <a:off x="5527108" y="2067694"/>
                    <a:ext cx="1368000" cy="0"/>
                  </a:xfrm>
                  <a:prstGeom prst="line">
                    <a:avLst/>
                  </a:prstGeom>
                  <a:grpFill/>
                </p:spPr>
                <p:style>
                  <a:lnRef idx="1">
                    <a:schemeClr val="dk1"/>
                  </a:lnRef>
                  <a:fillRef idx="0">
                    <a:schemeClr val="dk1"/>
                  </a:fillRef>
                  <a:effectRef idx="0">
                    <a:schemeClr val="dk1"/>
                  </a:effectRef>
                  <a:fontRef idx="minor">
                    <a:schemeClr val="tx1"/>
                  </a:fontRef>
                </p:style>
              </p:cxnSp>
              <p:cxnSp>
                <p:nvCxnSpPr>
                  <p:cNvPr id="85" name="直接连接符 84"/>
                  <p:cNvCxnSpPr/>
                  <p:nvPr/>
                </p:nvCxnSpPr>
                <p:spPr>
                  <a:xfrm>
                    <a:off x="5527108" y="2283718"/>
                    <a:ext cx="1368000" cy="0"/>
                  </a:xfrm>
                  <a:prstGeom prst="line">
                    <a:avLst/>
                  </a:prstGeom>
                  <a:grpFill/>
                </p:spPr>
                <p:style>
                  <a:lnRef idx="1">
                    <a:schemeClr val="dk1"/>
                  </a:lnRef>
                  <a:fillRef idx="0">
                    <a:schemeClr val="dk1"/>
                  </a:fillRef>
                  <a:effectRef idx="0">
                    <a:schemeClr val="dk1"/>
                  </a:effectRef>
                  <a:fontRef idx="minor">
                    <a:schemeClr val="tx1"/>
                  </a:fontRef>
                </p:style>
              </p:cxnSp>
              <p:cxnSp>
                <p:nvCxnSpPr>
                  <p:cNvPr id="86" name="直接连接符 85"/>
                  <p:cNvCxnSpPr/>
                  <p:nvPr/>
                </p:nvCxnSpPr>
                <p:spPr>
                  <a:xfrm>
                    <a:off x="5527108" y="2499742"/>
                    <a:ext cx="864096" cy="0"/>
                  </a:xfrm>
                  <a:prstGeom prst="line">
                    <a:avLst/>
                  </a:prstGeom>
                  <a:grpFill/>
                </p:spPr>
                <p:style>
                  <a:lnRef idx="1">
                    <a:schemeClr val="dk1"/>
                  </a:lnRef>
                  <a:fillRef idx="0">
                    <a:schemeClr val="dk1"/>
                  </a:fillRef>
                  <a:effectRef idx="0">
                    <a:schemeClr val="dk1"/>
                  </a:effectRef>
                  <a:fontRef idx="minor">
                    <a:schemeClr val="tx1"/>
                  </a:fontRef>
                </p:style>
              </p:cxnSp>
              <p:cxnSp>
                <p:nvCxnSpPr>
                  <p:cNvPr id="87" name="直接连接符 86"/>
                  <p:cNvCxnSpPr/>
                  <p:nvPr/>
                </p:nvCxnSpPr>
                <p:spPr>
                  <a:xfrm>
                    <a:off x="5527108" y="2715766"/>
                    <a:ext cx="1368000" cy="0"/>
                  </a:xfrm>
                  <a:prstGeom prst="line">
                    <a:avLst/>
                  </a:prstGeom>
                  <a:grpFill/>
                </p:spPr>
                <p:style>
                  <a:lnRef idx="1">
                    <a:schemeClr val="dk1"/>
                  </a:lnRef>
                  <a:fillRef idx="0">
                    <a:schemeClr val="dk1"/>
                  </a:fillRef>
                  <a:effectRef idx="0">
                    <a:schemeClr val="dk1"/>
                  </a:effectRef>
                  <a:fontRef idx="minor">
                    <a:schemeClr val="tx1"/>
                  </a:fontRef>
                </p:style>
              </p:cxnSp>
              <p:cxnSp>
                <p:nvCxnSpPr>
                  <p:cNvPr id="88" name="直接连接符 87"/>
                  <p:cNvCxnSpPr/>
                  <p:nvPr/>
                </p:nvCxnSpPr>
                <p:spPr>
                  <a:xfrm>
                    <a:off x="5525896" y="2931790"/>
                    <a:ext cx="864096" cy="0"/>
                  </a:xfrm>
                  <a:prstGeom prst="line">
                    <a:avLst/>
                  </a:prstGeom>
                  <a:grpFill/>
                </p:spPr>
                <p:style>
                  <a:lnRef idx="1">
                    <a:schemeClr val="dk1"/>
                  </a:lnRef>
                  <a:fillRef idx="0">
                    <a:schemeClr val="dk1"/>
                  </a:fillRef>
                  <a:effectRef idx="0">
                    <a:schemeClr val="dk1"/>
                  </a:effectRef>
                  <a:fontRef idx="minor">
                    <a:schemeClr val="tx1"/>
                  </a:fontRef>
                </p:style>
              </p:cxnSp>
              <p:cxnSp>
                <p:nvCxnSpPr>
                  <p:cNvPr id="89" name="直接连接符 88"/>
                  <p:cNvCxnSpPr/>
                  <p:nvPr/>
                </p:nvCxnSpPr>
                <p:spPr>
                  <a:xfrm>
                    <a:off x="5525896" y="3147814"/>
                    <a:ext cx="1368000" cy="0"/>
                  </a:xfrm>
                  <a:prstGeom prst="line">
                    <a:avLst/>
                  </a:prstGeom>
                  <a:grpFill/>
                </p:spPr>
                <p:style>
                  <a:lnRef idx="1">
                    <a:schemeClr val="dk1"/>
                  </a:lnRef>
                  <a:fillRef idx="0">
                    <a:schemeClr val="dk1"/>
                  </a:fillRef>
                  <a:effectRef idx="0">
                    <a:schemeClr val="dk1"/>
                  </a:effectRef>
                  <a:fontRef idx="minor">
                    <a:schemeClr val="tx1"/>
                  </a:fontRef>
                </p:style>
              </p:cxnSp>
              <p:cxnSp>
                <p:nvCxnSpPr>
                  <p:cNvPr id="90" name="直接连接符 89"/>
                  <p:cNvCxnSpPr/>
                  <p:nvPr/>
                </p:nvCxnSpPr>
                <p:spPr>
                  <a:xfrm>
                    <a:off x="5525896" y="3363838"/>
                    <a:ext cx="864096" cy="0"/>
                  </a:xfrm>
                  <a:prstGeom prst="line">
                    <a:avLst/>
                  </a:prstGeom>
                  <a:grpFill/>
                </p:spPr>
                <p:style>
                  <a:lnRef idx="1">
                    <a:schemeClr val="dk1"/>
                  </a:lnRef>
                  <a:fillRef idx="0">
                    <a:schemeClr val="dk1"/>
                  </a:fillRef>
                  <a:effectRef idx="0">
                    <a:schemeClr val="dk1"/>
                  </a:effectRef>
                  <a:fontRef idx="minor">
                    <a:schemeClr val="tx1"/>
                  </a:fontRef>
                </p:style>
              </p:cxnSp>
              <p:cxnSp>
                <p:nvCxnSpPr>
                  <p:cNvPr id="91" name="直接连接符 90"/>
                  <p:cNvCxnSpPr/>
                  <p:nvPr/>
                </p:nvCxnSpPr>
                <p:spPr>
                  <a:xfrm>
                    <a:off x="5525896" y="3579862"/>
                    <a:ext cx="864096" cy="0"/>
                  </a:xfrm>
                  <a:prstGeom prst="line">
                    <a:avLst/>
                  </a:prstGeom>
                  <a:grpFill/>
                </p:spPr>
                <p:style>
                  <a:lnRef idx="1">
                    <a:schemeClr val="dk1"/>
                  </a:lnRef>
                  <a:fillRef idx="0">
                    <a:schemeClr val="dk1"/>
                  </a:fillRef>
                  <a:effectRef idx="0">
                    <a:schemeClr val="dk1"/>
                  </a:effectRef>
                  <a:fontRef idx="minor">
                    <a:schemeClr val="tx1"/>
                  </a:fontRef>
                </p:style>
              </p:cxnSp>
            </p:grpSp>
            <p:sp>
              <p:nvSpPr>
                <p:cNvPr id="82" name="文本框 81"/>
                <p:cNvSpPr txBox="1"/>
                <p:nvPr/>
              </p:nvSpPr>
              <p:spPr>
                <a:xfrm rot="20357549">
                  <a:off x="268019" y="1790161"/>
                  <a:ext cx="748923" cy="261610"/>
                </a:xfrm>
                <a:prstGeom prst="rect">
                  <a:avLst/>
                </a:prstGeom>
                <a:noFill/>
              </p:spPr>
              <p:txBody>
                <a:bodyPr wrap="none" rtlCol="0">
                  <a:spAutoFit/>
                </a:bodyPr>
                <a:lstStyle/>
                <a:p>
                  <a:r>
                    <a:rPr lang="zh-CN" altLang="en-US" sz="1050"/>
                    <a:t>心理学报</a:t>
                  </a:r>
                  <a:endParaRPr lang="zh-CN" altLang="en-US" sz="1050"/>
                </a:p>
              </p:txBody>
            </p:sp>
          </p:grpSp>
          <p:grpSp>
            <p:nvGrpSpPr>
              <p:cNvPr id="24" name="组合 23"/>
              <p:cNvGrpSpPr/>
              <p:nvPr/>
            </p:nvGrpSpPr>
            <p:grpSpPr>
              <a:xfrm rot="2147229">
                <a:off x="654656" y="1541977"/>
                <a:ext cx="1101623" cy="1175560"/>
                <a:chOff x="199406" y="1736988"/>
                <a:chExt cx="1101623" cy="1175560"/>
              </a:xfrm>
            </p:grpSpPr>
            <p:grpSp>
              <p:nvGrpSpPr>
                <p:cNvPr id="70" name="组合 69"/>
                <p:cNvGrpSpPr/>
                <p:nvPr/>
              </p:nvGrpSpPr>
              <p:grpSpPr>
                <a:xfrm rot="20252617">
                  <a:off x="427530" y="1736988"/>
                  <a:ext cx="873499" cy="1175560"/>
                  <a:chOff x="5370965" y="1680603"/>
                  <a:chExt cx="1793323" cy="2133285"/>
                </a:xfrm>
                <a:solidFill>
                  <a:schemeClr val="bg1"/>
                </a:solidFill>
              </p:grpSpPr>
              <p:sp>
                <p:nvSpPr>
                  <p:cNvPr id="72" name="矩形 71"/>
                  <p:cNvSpPr/>
                  <p:nvPr/>
                </p:nvSpPr>
                <p:spPr>
                  <a:xfrm>
                    <a:off x="5370965" y="1680603"/>
                    <a:ext cx="1793323" cy="2133285"/>
                  </a:xfrm>
                  <a:prstGeom prst="rect">
                    <a:avLst/>
                  </a:prstGeom>
                  <a:grp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3" name="直接连接符 72"/>
                  <p:cNvCxnSpPr/>
                  <p:nvPr/>
                </p:nvCxnSpPr>
                <p:spPr>
                  <a:xfrm>
                    <a:off x="5527108" y="2067694"/>
                    <a:ext cx="1368000" cy="0"/>
                  </a:xfrm>
                  <a:prstGeom prst="line">
                    <a:avLst/>
                  </a:prstGeom>
                  <a:grpFill/>
                </p:spPr>
                <p:style>
                  <a:lnRef idx="1">
                    <a:schemeClr val="dk1"/>
                  </a:lnRef>
                  <a:fillRef idx="0">
                    <a:schemeClr val="dk1"/>
                  </a:fillRef>
                  <a:effectRef idx="0">
                    <a:schemeClr val="dk1"/>
                  </a:effectRef>
                  <a:fontRef idx="minor">
                    <a:schemeClr val="tx1"/>
                  </a:fontRef>
                </p:style>
              </p:cxnSp>
              <p:cxnSp>
                <p:nvCxnSpPr>
                  <p:cNvPr id="74" name="直接连接符 73"/>
                  <p:cNvCxnSpPr/>
                  <p:nvPr/>
                </p:nvCxnSpPr>
                <p:spPr>
                  <a:xfrm>
                    <a:off x="5527108" y="2283718"/>
                    <a:ext cx="1368000" cy="0"/>
                  </a:xfrm>
                  <a:prstGeom prst="line">
                    <a:avLst/>
                  </a:prstGeom>
                  <a:grpFill/>
                </p:spPr>
                <p:style>
                  <a:lnRef idx="1">
                    <a:schemeClr val="dk1"/>
                  </a:lnRef>
                  <a:fillRef idx="0">
                    <a:schemeClr val="dk1"/>
                  </a:fillRef>
                  <a:effectRef idx="0">
                    <a:schemeClr val="dk1"/>
                  </a:effectRef>
                  <a:fontRef idx="minor">
                    <a:schemeClr val="tx1"/>
                  </a:fontRef>
                </p:style>
              </p:cxnSp>
              <p:cxnSp>
                <p:nvCxnSpPr>
                  <p:cNvPr id="75" name="直接连接符 74"/>
                  <p:cNvCxnSpPr/>
                  <p:nvPr/>
                </p:nvCxnSpPr>
                <p:spPr>
                  <a:xfrm>
                    <a:off x="5527108" y="2499742"/>
                    <a:ext cx="864096" cy="0"/>
                  </a:xfrm>
                  <a:prstGeom prst="line">
                    <a:avLst/>
                  </a:prstGeom>
                  <a:grpFill/>
                </p:spPr>
                <p:style>
                  <a:lnRef idx="1">
                    <a:schemeClr val="dk1"/>
                  </a:lnRef>
                  <a:fillRef idx="0">
                    <a:schemeClr val="dk1"/>
                  </a:fillRef>
                  <a:effectRef idx="0">
                    <a:schemeClr val="dk1"/>
                  </a:effectRef>
                  <a:fontRef idx="minor">
                    <a:schemeClr val="tx1"/>
                  </a:fontRef>
                </p:style>
              </p:cxnSp>
              <p:cxnSp>
                <p:nvCxnSpPr>
                  <p:cNvPr id="76" name="直接连接符 75"/>
                  <p:cNvCxnSpPr/>
                  <p:nvPr/>
                </p:nvCxnSpPr>
                <p:spPr>
                  <a:xfrm>
                    <a:off x="5527108" y="2715766"/>
                    <a:ext cx="1368000" cy="0"/>
                  </a:xfrm>
                  <a:prstGeom prst="line">
                    <a:avLst/>
                  </a:prstGeom>
                  <a:grpFill/>
                </p:spPr>
                <p:style>
                  <a:lnRef idx="1">
                    <a:schemeClr val="dk1"/>
                  </a:lnRef>
                  <a:fillRef idx="0">
                    <a:schemeClr val="dk1"/>
                  </a:fillRef>
                  <a:effectRef idx="0">
                    <a:schemeClr val="dk1"/>
                  </a:effectRef>
                  <a:fontRef idx="minor">
                    <a:schemeClr val="tx1"/>
                  </a:fontRef>
                </p:style>
              </p:cxnSp>
              <p:cxnSp>
                <p:nvCxnSpPr>
                  <p:cNvPr id="77" name="直接连接符 76"/>
                  <p:cNvCxnSpPr/>
                  <p:nvPr/>
                </p:nvCxnSpPr>
                <p:spPr>
                  <a:xfrm>
                    <a:off x="5525896" y="2931790"/>
                    <a:ext cx="864096" cy="0"/>
                  </a:xfrm>
                  <a:prstGeom prst="line">
                    <a:avLst/>
                  </a:prstGeom>
                  <a:grpFill/>
                </p:spPr>
                <p:style>
                  <a:lnRef idx="1">
                    <a:schemeClr val="dk1"/>
                  </a:lnRef>
                  <a:fillRef idx="0">
                    <a:schemeClr val="dk1"/>
                  </a:fillRef>
                  <a:effectRef idx="0">
                    <a:schemeClr val="dk1"/>
                  </a:effectRef>
                  <a:fontRef idx="minor">
                    <a:schemeClr val="tx1"/>
                  </a:fontRef>
                </p:style>
              </p:cxnSp>
              <p:cxnSp>
                <p:nvCxnSpPr>
                  <p:cNvPr id="78" name="直接连接符 77"/>
                  <p:cNvCxnSpPr/>
                  <p:nvPr/>
                </p:nvCxnSpPr>
                <p:spPr>
                  <a:xfrm>
                    <a:off x="5525896" y="3147814"/>
                    <a:ext cx="1368000" cy="0"/>
                  </a:xfrm>
                  <a:prstGeom prst="line">
                    <a:avLst/>
                  </a:prstGeom>
                  <a:grpFill/>
                </p:spPr>
                <p:style>
                  <a:lnRef idx="1">
                    <a:schemeClr val="dk1"/>
                  </a:lnRef>
                  <a:fillRef idx="0">
                    <a:schemeClr val="dk1"/>
                  </a:fillRef>
                  <a:effectRef idx="0">
                    <a:schemeClr val="dk1"/>
                  </a:effectRef>
                  <a:fontRef idx="minor">
                    <a:schemeClr val="tx1"/>
                  </a:fontRef>
                </p:style>
              </p:cxnSp>
              <p:cxnSp>
                <p:nvCxnSpPr>
                  <p:cNvPr id="79" name="直接连接符 78"/>
                  <p:cNvCxnSpPr/>
                  <p:nvPr/>
                </p:nvCxnSpPr>
                <p:spPr>
                  <a:xfrm>
                    <a:off x="5525896" y="3363838"/>
                    <a:ext cx="864096" cy="0"/>
                  </a:xfrm>
                  <a:prstGeom prst="line">
                    <a:avLst/>
                  </a:prstGeom>
                  <a:grpFill/>
                </p:spPr>
                <p:style>
                  <a:lnRef idx="1">
                    <a:schemeClr val="dk1"/>
                  </a:lnRef>
                  <a:fillRef idx="0">
                    <a:schemeClr val="dk1"/>
                  </a:fillRef>
                  <a:effectRef idx="0">
                    <a:schemeClr val="dk1"/>
                  </a:effectRef>
                  <a:fontRef idx="minor">
                    <a:schemeClr val="tx1"/>
                  </a:fontRef>
                </p:style>
              </p:cxnSp>
              <p:cxnSp>
                <p:nvCxnSpPr>
                  <p:cNvPr id="80" name="直接连接符 79"/>
                  <p:cNvCxnSpPr/>
                  <p:nvPr/>
                </p:nvCxnSpPr>
                <p:spPr>
                  <a:xfrm>
                    <a:off x="5525896" y="3579862"/>
                    <a:ext cx="864096" cy="0"/>
                  </a:xfrm>
                  <a:prstGeom prst="line">
                    <a:avLst/>
                  </a:prstGeom>
                  <a:grpFill/>
                </p:spPr>
                <p:style>
                  <a:lnRef idx="1">
                    <a:schemeClr val="dk1"/>
                  </a:lnRef>
                  <a:fillRef idx="0">
                    <a:schemeClr val="dk1"/>
                  </a:fillRef>
                  <a:effectRef idx="0">
                    <a:schemeClr val="dk1"/>
                  </a:effectRef>
                  <a:fontRef idx="minor">
                    <a:schemeClr val="tx1"/>
                  </a:fontRef>
                </p:style>
              </p:cxnSp>
            </p:grpSp>
            <p:sp>
              <p:nvSpPr>
                <p:cNvPr id="71" name="文本框 70"/>
                <p:cNvSpPr txBox="1"/>
                <p:nvPr/>
              </p:nvSpPr>
              <p:spPr>
                <a:xfrm rot="20357549">
                  <a:off x="199406" y="1773905"/>
                  <a:ext cx="992579" cy="230832"/>
                </a:xfrm>
                <a:prstGeom prst="rect">
                  <a:avLst/>
                </a:prstGeom>
                <a:noFill/>
              </p:spPr>
              <p:txBody>
                <a:bodyPr wrap="none" rtlCol="0">
                  <a:spAutoFit/>
                </a:bodyPr>
                <a:lstStyle/>
                <a:p>
                  <a:r>
                    <a:rPr lang="zh-CN" altLang="en-US" sz="900"/>
                    <a:t>中国临床心理学</a:t>
                  </a:r>
                  <a:endParaRPr lang="zh-CN" altLang="en-US" sz="900"/>
                </a:p>
              </p:txBody>
            </p:sp>
          </p:grpSp>
          <p:grpSp>
            <p:nvGrpSpPr>
              <p:cNvPr id="25" name="组合 24"/>
              <p:cNvGrpSpPr/>
              <p:nvPr/>
            </p:nvGrpSpPr>
            <p:grpSpPr>
              <a:xfrm>
                <a:off x="213579" y="2003101"/>
                <a:ext cx="1101521" cy="1175560"/>
                <a:chOff x="199508" y="1736988"/>
                <a:chExt cx="1101521" cy="1175560"/>
              </a:xfrm>
            </p:grpSpPr>
            <p:grpSp>
              <p:nvGrpSpPr>
                <p:cNvPr id="59" name="组合 58"/>
                <p:cNvGrpSpPr/>
                <p:nvPr/>
              </p:nvGrpSpPr>
              <p:grpSpPr>
                <a:xfrm rot="20252617">
                  <a:off x="427530" y="1736988"/>
                  <a:ext cx="873499" cy="1175560"/>
                  <a:chOff x="5370965" y="1680603"/>
                  <a:chExt cx="1793323" cy="2133285"/>
                </a:xfrm>
                <a:solidFill>
                  <a:schemeClr val="bg1"/>
                </a:solidFill>
              </p:grpSpPr>
              <p:sp>
                <p:nvSpPr>
                  <p:cNvPr id="61" name="矩形 60"/>
                  <p:cNvSpPr/>
                  <p:nvPr/>
                </p:nvSpPr>
                <p:spPr>
                  <a:xfrm>
                    <a:off x="5370965" y="1680603"/>
                    <a:ext cx="1793323" cy="2133285"/>
                  </a:xfrm>
                  <a:prstGeom prst="rect">
                    <a:avLst/>
                  </a:prstGeom>
                  <a:grp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2" name="直接连接符 61"/>
                  <p:cNvCxnSpPr/>
                  <p:nvPr/>
                </p:nvCxnSpPr>
                <p:spPr>
                  <a:xfrm>
                    <a:off x="5527108" y="2067694"/>
                    <a:ext cx="1368000" cy="0"/>
                  </a:xfrm>
                  <a:prstGeom prst="line">
                    <a:avLst/>
                  </a:prstGeom>
                  <a:grpFill/>
                </p:spPr>
                <p:style>
                  <a:lnRef idx="1">
                    <a:schemeClr val="dk1"/>
                  </a:lnRef>
                  <a:fillRef idx="0">
                    <a:schemeClr val="dk1"/>
                  </a:fillRef>
                  <a:effectRef idx="0">
                    <a:schemeClr val="dk1"/>
                  </a:effectRef>
                  <a:fontRef idx="minor">
                    <a:schemeClr val="tx1"/>
                  </a:fontRef>
                </p:style>
              </p:cxnSp>
              <p:cxnSp>
                <p:nvCxnSpPr>
                  <p:cNvPr id="63" name="直接连接符 62"/>
                  <p:cNvCxnSpPr/>
                  <p:nvPr/>
                </p:nvCxnSpPr>
                <p:spPr>
                  <a:xfrm>
                    <a:off x="5527108" y="2283718"/>
                    <a:ext cx="1368000" cy="0"/>
                  </a:xfrm>
                  <a:prstGeom prst="line">
                    <a:avLst/>
                  </a:prstGeom>
                  <a:grpFill/>
                </p:spPr>
                <p:style>
                  <a:lnRef idx="1">
                    <a:schemeClr val="dk1"/>
                  </a:lnRef>
                  <a:fillRef idx="0">
                    <a:schemeClr val="dk1"/>
                  </a:fillRef>
                  <a:effectRef idx="0">
                    <a:schemeClr val="dk1"/>
                  </a:effectRef>
                  <a:fontRef idx="minor">
                    <a:schemeClr val="tx1"/>
                  </a:fontRef>
                </p:style>
              </p:cxnSp>
              <p:cxnSp>
                <p:nvCxnSpPr>
                  <p:cNvPr id="64" name="直接连接符 63"/>
                  <p:cNvCxnSpPr/>
                  <p:nvPr/>
                </p:nvCxnSpPr>
                <p:spPr>
                  <a:xfrm>
                    <a:off x="5527108" y="2499742"/>
                    <a:ext cx="864096" cy="0"/>
                  </a:xfrm>
                  <a:prstGeom prst="line">
                    <a:avLst/>
                  </a:prstGeom>
                  <a:grpFill/>
                </p:spPr>
                <p:style>
                  <a:lnRef idx="1">
                    <a:schemeClr val="dk1"/>
                  </a:lnRef>
                  <a:fillRef idx="0">
                    <a:schemeClr val="dk1"/>
                  </a:fillRef>
                  <a:effectRef idx="0">
                    <a:schemeClr val="dk1"/>
                  </a:effectRef>
                  <a:fontRef idx="minor">
                    <a:schemeClr val="tx1"/>
                  </a:fontRef>
                </p:style>
              </p:cxnSp>
              <p:cxnSp>
                <p:nvCxnSpPr>
                  <p:cNvPr id="65" name="直接连接符 64"/>
                  <p:cNvCxnSpPr/>
                  <p:nvPr/>
                </p:nvCxnSpPr>
                <p:spPr>
                  <a:xfrm>
                    <a:off x="5527108" y="2715766"/>
                    <a:ext cx="1368000" cy="0"/>
                  </a:xfrm>
                  <a:prstGeom prst="line">
                    <a:avLst/>
                  </a:prstGeom>
                  <a:grpFill/>
                </p:spPr>
                <p:style>
                  <a:lnRef idx="1">
                    <a:schemeClr val="dk1"/>
                  </a:lnRef>
                  <a:fillRef idx="0">
                    <a:schemeClr val="dk1"/>
                  </a:fillRef>
                  <a:effectRef idx="0">
                    <a:schemeClr val="dk1"/>
                  </a:effectRef>
                  <a:fontRef idx="minor">
                    <a:schemeClr val="tx1"/>
                  </a:fontRef>
                </p:style>
              </p:cxnSp>
              <p:cxnSp>
                <p:nvCxnSpPr>
                  <p:cNvPr id="66" name="直接连接符 65"/>
                  <p:cNvCxnSpPr/>
                  <p:nvPr/>
                </p:nvCxnSpPr>
                <p:spPr>
                  <a:xfrm>
                    <a:off x="5525896" y="2931790"/>
                    <a:ext cx="864096" cy="0"/>
                  </a:xfrm>
                  <a:prstGeom prst="line">
                    <a:avLst/>
                  </a:prstGeom>
                  <a:grpFill/>
                </p:spPr>
                <p:style>
                  <a:lnRef idx="1">
                    <a:schemeClr val="dk1"/>
                  </a:lnRef>
                  <a:fillRef idx="0">
                    <a:schemeClr val="dk1"/>
                  </a:fillRef>
                  <a:effectRef idx="0">
                    <a:schemeClr val="dk1"/>
                  </a:effectRef>
                  <a:fontRef idx="minor">
                    <a:schemeClr val="tx1"/>
                  </a:fontRef>
                </p:style>
              </p:cxnSp>
              <p:cxnSp>
                <p:nvCxnSpPr>
                  <p:cNvPr id="67" name="直接连接符 66"/>
                  <p:cNvCxnSpPr/>
                  <p:nvPr/>
                </p:nvCxnSpPr>
                <p:spPr>
                  <a:xfrm>
                    <a:off x="5525896" y="3147814"/>
                    <a:ext cx="1368000" cy="0"/>
                  </a:xfrm>
                  <a:prstGeom prst="line">
                    <a:avLst/>
                  </a:prstGeom>
                  <a:grpFill/>
                </p:spPr>
                <p:style>
                  <a:lnRef idx="1">
                    <a:schemeClr val="dk1"/>
                  </a:lnRef>
                  <a:fillRef idx="0">
                    <a:schemeClr val="dk1"/>
                  </a:fillRef>
                  <a:effectRef idx="0">
                    <a:schemeClr val="dk1"/>
                  </a:effectRef>
                  <a:fontRef idx="minor">
                    <a:schemeClr val="tx1"/>
                  </a:fontRef>
                </p:style>
              </p:cxnSp>
              <p:cxnSp>
                <p:nvCxnSpPr>
                  <p:cNvPr id="68" name="直接连接符 67"/>
                  <p:cNvCxnSpPr/>
                  <p:nvPr/>
                </p:nvCxnSpPr>
                <p:spPr>
                  <a:xfrm>
                    <a:off x="5525896" y="3363838"/>
                    <a:ext cx="864096" cy="0"/>
                  </a:xfrm>
                  <a:prstGeom prst="line">
                    <a:avLst/>
                  </a:prstGeom>
                  <a:grpFill/>
                </p:spPr>
                <p:style>
                  <a:lnRef idx="1">
                    <a:schemeClr val="dk1"/>
                  </a:lnRef>
                  <a:fillRef idx="0">
                    <a:schemeClr val="dk1"/>
                  </a:fillRef>
                  <a:effectRef idx="0">
                    <a:schemeClr val="dk1"/>
                  </a:effectRef>
                  <a:fontRef idx="minor">
                    <a:schemeClr val="tx1"/>
                  </a:fontRef>
                </p:style>
              </p:cxnSp>
              <p:cxnSp>
                <p:nvCxnSpPr>
                  <p:cNvPr id="69" name="直接连接符 68"/>
                  <p:cNvCxnSpPr/>
                  <p:nvPr/>
                </p:nvCxnSpPr>
                <p:spPr>
                  <a:xfrm>
                    <a:off x="5525896" y="3579862"/>
                    <a:ext cx="864096" cy="0"/>
                  </a:xfrm>
                  <a:prstGeom prst="line">
                    <a:avLst/>
                  </a:prstGeom>
                  <a:grpFill/>
                </p:spPr>
                <p:style>
                  <a:lnRef idx="1">
                    <a:schemeClr val="dk1"/>
                  </a:lnRef>
                  <a:fillRef idx="0">
                    <a:schemeClr val="dk1"/>
                  </a:fillRef>
                  <a:effectRef idx="0">
                    <a:schemeClr val="dk1"/>
                  </a:effectRef>
                  <a:fontRef idx="minor">
                    <a:schemeClr val="tx1"/>
                  </a:fontRef>
                </p:style>
              </p:cxnSp>
            </p:grpSp>
            <p:sp>
              <p:nvSpPr>
                <p:cNvPr id="60" name="文本框 59"/>
                <p:cNvSpPr txBox="1"/>
                <p:nvPr/>
              </p:nvSpPr>
              <p:spPr>
                <a:xfrm rot="20357549">
                  <a:off x="199508" y="1782456"/>
                  <a:ext cx="992579" cy="230832"/>
                </a:xfrm>
                <a:prstGeom prst="rect">
                  <a:avLst/>
                </a:prstGeom>
                <a:noFill/>
              </p:spPr>
              <p:txBody>
                <a:bodyPr wrap="none" rtlCol="0">
                  <a:spAutoFit/>
                </a:bodyPr>
                <a:lstStyle/>
                <a:p>
                  <a:r>
                    <a:rPr lang="zh-CN" altLang="en-US" sz="900"/>
                    <a:t>心理发展与教育</a:t>
                  </a:r>
                  <a:endParaRPr lang="zh-CN" altLang="en-US" sz="900"/>
                </a:p>
              </p:txBody>
            </p:sp>
          </p:grpSp>
          <p:grpSp>
            <p:nvGrpSpPr>
              <p:cNvPr id="33" name="组合 32"/>
              <p:cNvGrpSpPr/>
              <p:nvPr/>
            </p:nvGrpSpPr>
            <p:grpSpPr>
              <a:xfrm rot="2827202">
                <a:off x="1222582" y="1775175"/>
                <a:ext cx="1116060" cy="1175560"/>
                <a:chOff x="184969" y="1736988"/>
                <a:chExt cx="1116060" cy="1175560"/>
              </a:xfrm>
            </p:grpSpPr>
            <p:grpSp>
              <p:nvGrpSpPr>
                <p:cNvPr id="48" name="组合 47"/>
                <p:cNvGrpSpPr/>
                <p:nvPr/>
              </p:nvGrpSpPr>
              <p:grpSpPr>
                <a:xfrm rot="20252617">
                  <a:off x="427530" y="1736988"/>
                  <a:ext cx="873499" cy="1175560"/>
                  <a:chOff x="5370965" y="1680603"/>
                  <a:chExt cx="1793323" cy="2133285"/>
                </a:xfrm>
                <a:solidFill>
                  <a:schemeClr val="bg1"/>
                </a:solidFill>
              </p:grpSpPr>
              <p:sp>
                <p:nvSpPr>
                  <p:cNvPr id="50" name="矩形 49"/>
                  <p:cNvSpPr/>
                  <p:nvPr/>
                </p:nvSpPr>
                <p:spPr>
                  <a:xfrm>
                    <a:off x="5370965" y="1680603"/>
                    <a:ext cx="1793323" cy="2133285"/>
                  </a:xfrm>
                  <a:prstGeom prst="rect">
                    <a:avLst/>
                  </a:prstGeom>
                  <a:grp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1" name="直接连接符 50"/>
                  <p:cNvCxnSpPr/>
                  <p:nvPr/>
                </p:nvCxnSpPr>
                <p:spPr>
                  <a:xfrm>
                    <a:off x="5527108" y="2067694"/>
                    <a:ext cx="1368000" cy="0"/>
                  </a:xfrm>
                  <a:prstGeom prst="line">
                    <a:avLst/>
                  </a:prstGeom>
                  <a:grpFill/>
                </p:spPr>
                <p:style>
                  <a:lnRef idx="1">
                    <a:schemeClr val="dk1"/>
                  </a:lnRef>
                  <a:fillRef idx="0">
                    <a:schemeClr val="dk1"/>
                  </a:fillRef>
                  <a:effectRef idx="0">
                    <a:schemeClr val="dk1"/>
                  </a:effectRef>
                  <a:fontRef idx="minor">
                    <a:schemeClr val="tx1"/>
                  </a:fontRef>
                </p:style>
              </p:cxnSp>
              <p:cxnSp>
                <p:nvCxnSpPr>
                  <p:cNvPr id="52" name="直接连接符 51"/>
                  <p:cNvCxnSpPr/>
                  <p:nvPr/>
                </p:nvCxnSpPr>
                <p:spPr>
                  <a:xfrm>
                    <a:off x="5527108" y="2283718"/>
                    <a:ext cx="1368000" cy="0"/>
                  </a:xfrm>
                  <a:prstGeom prst="line">
                    <a:avLst/>
                  </a:prstGeom>
                  <a:grpFill/>
                </p:spPr>
                <p:style>
                  <a:lnRef idx="1">
                    <a:schemeClr val="dk1"/>
                  </a:lnRef>
                  <a:fillRef idx="0">
                    <a:schemeClr val="dk1"/>
                  </a:fillRef>
                  <a:effectRef idx="0">
                    <a:schemeClr val="dk1"/>
                  </a:effectRef>
                  <a:fontRef idx="minor">
                    <a:schemeClr val="tx1"/>
                  </a:fontRef>
                </p:style>
              </p:cxnSp>
              <p:cxnSp>
                <p:nvCxnSpPr>
                  <p:cNvPr id="53" name="直接连接符 52"/>
                  <p:cNvCxnSpPr/>
                  <p:nvPr/>
                </p:nvCxnSpPr>
                <p:spPr>
                  <a:xfrm>
                    <a:off x="5527108" y="2499742"/>
                    <a:ext cx="864096" cy="0"/>
                  </a:xfrm>
                  <a:prstGeom prst="line">
                    <a:avLst/>
                  </a:prstGeom>
                  <a:grpFill/>
                </p:spPr>
                <p:style>
                  <a:lnRef idx="1">
                    <a:schemeClr val="dk1"/>
                  </a:lnRef>
                  <a:fillRef idx="0">
                    <a:schemeClr val="dk1"/>
                  </a:fillRef>
                  <a:effectRef idx="0">
                    <a:schemeClr val="dk1"/>
                  </a:effectRef>
                  <a:fontRef idx="minor">
                    <a:schemeClr val="tx1"/>
                  </a:fontRef>
                </p:style>
              </p:cxnSp>
              <p:cxnSp>
                <p:nvCxnSpPr>
                  <p:cNvPr id="54" name="直接连接符 53"/>
                  <p:cNvCxnSpPr/>
                  <p:nvPr/>
                </p:nvCxnSpPr>
                <p:spPr>
                  <a:xfrm>
                    <a:off x="5527108" y="2715766"/>
                    <a:ext cx="1368000" cy="0"/>
                  </a:xfrm>
                  <a:prstGeom prst="line">
                    <a:avLst/>
                  </a:prstGeom>
                  <a:grpFill/>
                </p:spPr>
                <p:style>
                  <a:lnRef idx="1">
                    <a:schemeClr val="dk1"/>
                  </a:lnRef>
                  <a:fillRef idx="0">
                    <a:schemeClr val="dk1"/>
                  </a:fillRef>
                  <a:effectRef idx="0">
                    <a:schemeClr val="dk1"/>
                  </a:effectRef>
                  <a:fontRef idx="minor">
                    <a:schemeClr val="tx1"/>
                  </a:fontRef>
                </p:style>
              </p:cxnSp>
              <p:cxnSp>
                <p:nvCxnSpPr>
                  <p:cNvPr id="55" name="直接连接符 54"/>
                  <p:cNvCxnSpPr/>
                  <p:nvPr/>
                </p:nvCxnSpPr>
                <p:spPr>
                  <a:xfrm>
                    <a:off x="5525896" y="2931790"/>
                    <a:ext cx="864096" cy="0"/>
                  </a:xfrm>
                  <a:prstGeom prst="line">
                    <a:avLst/>
                  </a:prstGeom>
                  <a:grpFill/>
                </p:spPr>
                <p:style>
                  <a:lnRef idx="1">
                    <a:schemeClr val="dk1"/>
                  </a:lnRef>
                  <a:fillRef idx="0">
                    <a:schemeClr val="dk1"/>
                  </a:fillRef>
                  <a:effectRef idx="0">
                    <a:schemeClr val="dk1"/>
                  </a:effectRef>
                  <a:fontRef idx="minor">
                    <a:schemeClr val="tx1"/>
                  </a:fontRef>
                </p:style>
              </p:cxnSp>
              <p:cxnSp>
                <p:nvCxnSpPr>
                  <p:cNvPr id="56" name="直接连接符 55"/>
                  <p:cNvCxnSpPr/>
                  <p:nvPr/>
                </p:nvCxnSpPr>
                <p:spPr>
                  <a:xfrm>
                    <a:off x="5525896" y="3147814"/>
                    <a:ext cx="1368000" cy="0"/>
                  </a:xfrm>
                  <a:prstGeom prst="line">
                    <a:avLst/>
                  </a:prstGeom>
                  <a:grpFill/>
                </p:spPr>
                <p:style>
                  <a:lnRef idx="1">
                    <a:schemeClr val="dk1"/>
                  </a:lnRef>
                  <a:fillRef idx="0">
                    <a:schemeClr val="dk1"/>
                  </a:fillRef>
                  <a:effectRef idx="0">
                    <a:schemeClr val="dk1"/>
                  </a:effectRef>
                  <a:fontRef idx="minor">
                    <a:schemeClr val="tx1"/>
                  </a:fontRef>
                </p:style>
              </p:cxnSp>
              <p:cxnSp>
                <p:nvCxnSpPr>
                  <p:cNvPr id="57" name="直接连接符 56"/>
                  <p:cNvCxnSpPr/>
                  <p:nvPr/>
                </p:nvCxnSpPr>
                <p:spPr>
                  <a:xfrm>
                    <a:off x="5525896" y="3363838"/>
                    <a:ext cx="864096" cy="0"/>
                  </a:xfrm>
                  <a:prstGeom prst="line">
                    <a:avLst/>
                  </a:prstGeom>
                  <a:grpFill/>
                </p:spPr>
                <p:style>
                  <a:lnRef idx="1">
                    <a:schemeClr val="dk1"/>
                  </a:lnRef>
                  <a:fillRef idx="0">
                    <a:schemeClr val="dk1"/>
                  </a:fillRef>
                  <a:effectRef idx="0">
                    <a:schemeClr val="dk1"/>
                  </a:effectRef>
                  <a:fontRef idx="minor">
                    <a:schemeClr val="tx1"/>
                  </a:fontRef>
                </p:style>
              </p:cxnSp>
              <p:cxnSp>
                <p:nvCxnSpPr>
                  <p:cNvPr id="58" name="直接连接符 57"/>
                  <p:cNvCxnSpPr/>
                  <p:nvPr/>
                </p:nvCxnSpPr>
                <p:spPr>
                  <a:xfrm>
                    <a:off x="5525896" y="3579862"/>
                    <a:ext cx="864096" cy="0"/>
                  </a:xfrm>
                  <a:prstGeom prst="line">
                    <a:avLst/>
                  </a:prstGeom>
                  <a:grpFill/>
                </p:spPr>
                <p:style>
                  <a:lnRef idx="1">
                    <a:schemeClr val="dk1"/>
                  </a:lnRef>
                  <a:fillRef idx="0">
                    <a:schemeClr val="dk1"/>
                  </a:fillRef>
                  <a:effectRef idx="0">
                    <a:schemeClr val="dk1"/>
                  </a:effectRef>
                  <a:fontRef idx="minor">
                    <a:schemeClr val="tx1"/>
                  </a:fontRef>
                </p:style>
              </p:cxnSp>
            </p:grpSp>
            <p:sp>
              <p:nvSpPr>
                <p:cNvPr id="49" name="文本框 48"/>
                <p:cNvSpPr txBox="1"/>
                <p:nvPr/>
              </p:nvSpPr>
              <p:spPr>
                <a:xfrm rot="20357549">
                  <a:off x="184969" y="1763385"/>
                  <a:ext cx="992579" cy="230832"/>
                </a:xfrm>
                <a:prstGeom prst="rect">
                  <a:avLst/>
                </a:prstGeom>
                <a:noFill/>
              </p:spPr>
              <p:txBody>
                <a:bodyPr wrap="none" rtlCol="0">
                  <a:spAutoFit/>
                </a:bodyPr>
                <a:lstStyle/>
                <a:p>
                  <a:r>
                    <a:rPr lang="zh-CN" altLang="en-US" sz="900"/>
                    <a:t>心理与行为研究</a:t>
                  </a:r>
                  <a:endParaRPr lang="zh-CN" altLang="en-US" sz="900"/>
                </a:p>
              </p:txBody>
            </p:sp>
          </p:grpSp>
          <p:grpSp>
            <p:nvGrpSpPr>
              <p:cNvPr id="34" name="组合 33"/>
              <p:cNvGrpSpPr/>
              <p:nvPr/>
            </p:nvGrpSpPr>
            <p:grpSpPr>
              <a:xfrm rot="2650740">
                <a:off x="828927" y="1873677"/>
                <a:ext cx="1020185" cy="1175560"/>
                <a:chOff x="280844" y="1736988"/>
                <a:chExt cx="1020185" cy="1175560"/>
              </a:xfrm>
            </p:grpSpPr>
            <p:grpSp>
              <p:nvGrpSpPr>
                <p:cNvPr id="35" name="组合 34"/>
                <p:cNvGrpSpPr/>
                <p:nvPr/>
              </p:nvGrpSpPr>
              <p:grpSpPr>
                <a:xfrm rot="20252617">
                  <a:off x="427530" y="1736988"/>
                  <a:ext cx="873499" cy="1175560"/>
                  <a:chOff x="5370965" y="1680603"/>
                  <a:chExt cx="1793323" cy="2133285"/>
                </a:xfrm>
                <a:solidFill>
                  <a:schemeClr val="bg1"/>
                </a:solidFill>
              </p:grpSpPr>
              <p:sp>
                <p:nvSpPr>
                  <p:cNvPr id="37" name="矩形 36"/>
                  <p:cNvSpPr/>
                  <p:nvPr/>
                </p:nvSpPr>
                <p:spPr>
                  <a:xfrm>
                    <a:off x="5370965" y="1680603"/>
                    <a:ext cx="1793323" cy="2133285"/>
                  </a:xfrm>
                  <a:prstGeom prst="rect">
                    <a:avLst/>
                  </a:prstGeom>
                  <a:grp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0" name="直接连接符 39"/>
                  <p:cNvCxnSpPr/>
                  <p:nvPr/>
                </p:nvCxnSpPr>
                <p:spPr>
                  <a:xfrm>
                    <a:off x="5527108" y="2067694"/>
                    <a:ext cx="1368000" cy="0"/>
                  </a:xfrm>
                  <a:prstGeom prst="line">
                    <a:avLst/>
                  </a:prstGeom>
                  <a:grpFill/>
                </p:spPr>
                <p:style>
                  <a:lnRef idx="1">
                    <a:schemeClr val="dk1"/>
                  </a:lnRef>
                  <a:fillRef idx="0">
                    <a:schemeClr val="dk1"/>
                  </a:fillRef>
                  <a:effectRef idx="0">
                    <a:schemeClr val="dk1"/>
                  </a:effectRef>
                  <a:fontRef idx="minor">
                    <a:schemeClr val="tx1"/>
                  </a:fontRef>
                </p:style>
              </p:cxnSp>
              <p:cxnSp>
                <p:nvCxnSpPr>
                  <p:cNvPr id="41" name="直接连接符 40"/>
                  <p:cNvCxnSpPr/>
                  <p:nvPr/>
                </p:nvCxnSpPr>
                <p:spPr>
                  <a:xfrm>
                    <a:off x="5527108" y="2283718"/>
                    <a:ext cx="1368000" cy="0"/>
                  </a:xfrm>
                  <a:prstGeom prst="line">
                    <a:avLst/>
                  </a:prstGeom>
                  <a:grpFill/>
                </p:spPr>
                <p:style>
                  <a:lnRef idx="1">
                    <a:schemeClr val="dk1"/>
                  </a:lnRef>
                  <a:fillRef idx="0">
                    <a:schemeClr val="dk1"/>
                  </a:fillRef>
                  <a:effectRef idx="0">
                    <a:schemeClr val="dk1"/>
                  </a:effectRef>
                  <a:fontRef idx="minor">
                    <a:schemeClr val="tx1"/>
                  </a:fontRef>
                </p:style>
              </p:cxnSp>
              <p:cxnSp>
                <p:nvCxnSpPr>
                  <p:cNvPr id="42" name="直接连接符 41"/>
                  <p:cNvCxnSpPr/>
                  <p:nvPr/>
                </p:nvCxnSpPr>
                <p:spPr>
                  <a:xfrm>
                    <a:off x="5527108" y="2499742"/>
                    <a:ext cx="864096" cy="0"/>
                  </a:xfrm>
                  <a:prstGeom prst="line">
                    <a:avLst/>
                  </a:prstGeom>
                  <a:grpFill/>
                </p:spPr>
                <p:style>
                  <a:lnRef idx="1">
                    <a:schemeClr val="dk1"/>
                  </a:lnRef>
                  <a:fillRef idx="0">
                    <a:schemeClr val="dk1"/>
                  </a:fillRef>
                  <a:effectRef idx="0">
                    <a:schemeClr val="dk1"/>
                  </a:effectRef>
                  <a:fontRef idx="minor">
                    <a:schemeClr val="tx1"/>
                  </a:fontRef>
                </p:style>
              </p:cxnSp>
              <p:cxnSp>
                <p:nvCxnSpPr>
                  <p:cNvPr id="43" name="直接连接符 42"/>
                  <p:cNvCxnSpPr/>
                  <p:nvPr/>
                </p:nvCxnSpPr>
                <p:spPr>
                  <a:xfrm>
                    <a:off x="5527108" y="2715766"/>
                    <a:ext cx="1368000" cy="0"/>
                  </a:xfrm>
                  <a:prstGeom prst="line">
                    <a:avLst/>
                  </a:prstGeom>
                  <a:grpFill/>
                </p:spPr>
                <p:style>
                  <a:lnRef idx="1">
                    <a:schemeClr val="dk1"/>
                  </a:lnRef>
                  <a:fillRef idx="0">
                    <a:schemeClr val="dk1"/>
                  </a:fillRef>
                  <a:effectRef idx="0">
                    <a:schemeClr val="dk1"/>
                  </a:effectRef>
                  <a:fontRef idx="minor">
                    <a:schemeClr val="tx1"/>
                  </a:fontRef>
                </p:style>
              </p:cxnSp>
              <p:cxnSp>
                <p:nvCxnSpPr>
                  <p:cNvPr id="44" name="直接连接符 43"/>
                  <p:cNvCxnSpPr/>
                  <p:nvPr/>
                </p:nvCxnSpPr>
                <p:spPr>
                  <a:xfrm>
                    <a:off x="5525896" y="2931790"/>
                    <a:ext cx="864096" cy="0"/>
                  </a:xfrm>
                  <a:prstGeom prst="line">
                    <a:avLst/>
                  </a:prstGeom>
                  <a:grpFill/>
                </p:spPr>
                <p:style>
                  <a:lnRef idx="1">
                    <a:schemeClr val="dk1"/>
                  </a:lnRef>
                  <a:fillRef idx="0">
                    <a:schemeClr val="dk1"/>
                  </a:fillRef>
                  <a:effectRef idx="0">
                    <a:schemeClr val="dk1"/>
                  </a:effectRef>
                  <a:fontRef idx="minor">
                    <a:schemeClr val="tx1"/>
                  </a:fontRef>
                </p:style>
              </p:cxnSp>
              <p:cxnSp>
                <p:nvCxnSpPr>
                  <p:cNvPr id="45" name="直接连接符 44"/>
                  <p:cNvCxnSpPr/>
                  <p:nvPr/>
                </p:nvCxnSpPr>
                <p:spPr>
                  <a:xfrm>
                    <a:off x="5525896" y="3147814"/>
                    <a:ext cx="1368000" cy="0"/>
                  </a:xfrm>
                  <a:prstGeom prst="line">
                    <a:avLst/>
                  </a:prstGeom>
                  <a:grpFill/>
                </p:spPr>
                <p:style>
                  <a:lnRef idx="1">
                    <a:schemeClr val="dk1"/>
                  </a:lnRef>
                  <a:fillRef idx="0">
                    <a:schemeClr val="dk1"/>
                  </a:fillRef>
                  <a:effectRef idx="0">
                    <a:schemeClr val="dk1"/>
                  </a:effectRef>
                  <a:fontRef idx="minor">
                    <a:schemeClr val="tx1"/>
                  </a:fontRef>
                </p:style>
              </p:cxnSp>
              <p:cxnSp>
                <p:nvCxnSpPr>
                  <p:cNvPr id="46" name="直接连接符 45"/>
                  <p:cNvCxnSpPr/>
                  <p:nvPr/>
                </p:nvCxnSpPr>
                <p:spPr>
                  <a:xfrm>
                    <a:off x="5525896" y="3363838"/>
                    <a:ext cx="864096" cy="0"/>
                  </a:xfrm>
                  <a:prstGeom prst="line">
                    <a:avLst/>
                  </a:prstGeom>
                  <a:grpFill/>
                </p:spPr>
                <p:style>
                  <a:lnRef idx="1">
                    <a:schemeClr val="dk1"/>
                  </a:lnRef>
                  <a:fillRef idx="0">
                    <a:schemeClr val="dk1"/>
                  </a:fillRef>
                  <a:effectRef idx="0">
                    <a:schemeClr val="dk1"/>
                  </a:effectRef>
                  <a:fontRef idx="minor">
                    <a:schemeClr val="tx1"/>
                  </a:fontRef>
                </p:style>
              </p:cxnSp>
              <p:cxnSp>
                <p:nvCxnSpPr>
                  <p:cNvPr id="47" name="直接连接符 46"/>
                  <p:cNvCxnSpPr/>
                  <p:nvPr/>
                </p:nvCxnSpPr>
                <p:spPr>
                  <a:xfrm>
                    <a:off x="5525896" y="3579862"/>
                    <a:ext cx="864096" cy="0"/>
                  </a:xfrm>
                  <a:prstGeom prst="line">
                    <a:avLst/>
                  </a:prstGeom>
                  <a:grpFill/>
                </p:spPr>
                <p:style>
                  <a:lnRef idx="1">
                    <a:schemeClr val="dk1"/>
                  </a:lnRef>
                  <a:fillRef idx="0">
                    <a:schemeClr val="dk1"/>
                  </a:fillRef>
                  <a:effectRef idx="0">
                    <a:schemeClr val="dk1"/>
                  </a:effectRef>
                  <a:fontRef idx="minor">
                    <a:schemeClr val="tx1"/>
                  </a:fontRef>
                </p:style>
              </p:cxnSp>
            </p:grpSp>
            <p:sp>
              <p:nvSpPr>
                <p:cNvPr id="36" name="文本框 35"/>
                <p:cNvSpPr txBox="1"/>
                <p:nvPr/>
              </p:nvSpPr>
              <p:spPr>
                <a:xfrm rot="20357549">
                  <a:off x="280844" y="1794008"/>
                  <a:ext cx="723275" cy="253916"/>
                </a:xfrm>
                <a:prstGeom prst="rect">
                  <a:avLst/>
                </a:prstGeom>
                <a:noFill/>
              </p:spPr>
              <p:txBody>
                <a:bodyPr wrap="none" rtlCol="0">
                  <a:spAutoFit/>
                </a:bodyPr>
                <a:lstStyle/>
                <a:p>
                  <a:r>
                    <a:rPr lang="zh-CN" altLang="en-US" sz="1050"/>
                    <a:t>心理科学</a:t>
                  </a:r>
                  <a:endParaRPr lang="zh-CN" altLang="en-US" sz="1050"/>
                </a:p>
              </p:txBody>
            </p:sp>
          </p:grpSp>
        </p:grpSp>
        <p:sp>
          <p:nvSpPr>
            <p:cNvPr id="22" name="文本框 21"/>
            <p:cNvSpPr txBox="1"/>
            <p:nvPr/>
          </p:nvSpPr>
          <p:spPr>
            <a:xfrm>
              <a:off x="138534" y="3339866"/>
              <a:ext cx="2658745" cy="306705"/>
            </a:xfrm>
            <a:prstGeom prst="rect">
              <a:avLst/>
            </a:prstGeom>
            <a:noFill/>
          </p:spPr>
          <p:txBody>
            <a:bodyPr wrap="none" rtlCol="0">
              <a:spAutoFit/>
            </a:bodyPr>
            <a:lstStyle/>
            <a:p>
              <a:pPr algn="l"/>
              <a:r>
                <a:rPr lang="en-US" altLang="zh-CN" sz="1400" b="1" i="1">
                  <a:latin typeface="Times New Roman" panose="02020603050405020304" pitchFamily="18" charset="0"/>
                </a:rPr>
                <a:t>five mainstream Chinese journals</a:t>
              </a:r>
              <a:endParaRPr lang="en-US" altLang="zh-CN" sz="1400" b="1" i="1">
                <a:latin typeface="Times New Roman" panose="02020603050405020304" pitchFamily="18" charset="0"/>
              </a:endParaRPr>
            </a:p>
          </p:txBody>
        </p:sp>
      </p:grpSp>
      <p:cxnSp>
        <p:nvCxnSpPr>
          <p:cNvPr id="8" name="直接箭头连接符 7"/>
          <p:cNvCxnSpPr/>
          <p:nvPr/>
        </p:nvCxnSpPr>
        <p:spPr>
          <a:xfrm flipH="1">
            <a:off x="2604697" y="1546998"/>
            <a:ext cx="2395559" cy="812688"/>
          </a:xfrm>
          <a:prstGeom prst="straightConnector1">
            <a:avLst/>
          </a:prstGeom>
          <a:ln w="19050">
            <a:solidFill>
              <a:schemeClr val="tx1">
                <a:lumMod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155" name="直接箭头连接符 154"/>
          <p:cNvCxnSpPr>
            <a:stCxn id="228" idx="1"/>
          </p:cNvCxnSpPr>
          <p:nvPr/>
        </p:nvCxnSpPr>
        <p:spPr>
          <a:xfrm flipH="1" flipV="1">
            <a:off x="2604958" y="2609007"/>
            <a:ext cx="2409522" cy="1061056"/>
          </a:xfrm>
          <a:prstGeom prst="straightConnector1">
            <a:avLst/>
          </a:prstGeom>
          <a:ln w="19050">
            <a:solidFill>
              <a:schemeClr val="tx1">
                <a:lumMod val="50000"/>
              </a:schemeClr>
            </a:solidFill>
            <a:tailEnd type="triangle"/>
          </a:ln>
        </p:spPr>
        <p:style>
          <a:lnRef idx="1">
            <a:schemeClr val="dk1"/>
          </a:lnRef>
          <a:fillRef idx="0">
            <a:schemeClr val="dk1"/>
          </a:fillRef>
          <a:effectRef idx="0">
            <a:schemeClr val="dk1"/>
          </a:effectRef>
          <a:fontRef idx="minor">
            <a:schemeClr val="tx1"/>
          </a:fontRef>
        </p:style>
      </p:cxnSp>
      <p:sp>
        <p:nvSpPr>
          <p:cNvPr id="197" name="文本框 196"/>
          <p:cNvSpPr txBox="1"/>
          <p:nvPr/>
        </p:nvSpPr>
        <p:spPr>
          <a:xfrm>
            <a:off x="802454" y="3292719"/>
            <a:ext cx="1079142" cy="307777"/>
          </a:xfrm>
          <a:prstGeom prst="rect">
            <a:avLst/>
          </a:prstGeom>
          <a:noFill/>
        </p:spPr>
        <p:txBody>
          <a:bodyPr wrap="none" rtlCol="0">
            <a:spAutoFit/>
          </a:bodyPr>
          <a:lstStyle/>
          <a:p>
            <a:r>
              <a:rPr lang="en-US" altLang="zh-CN" sz="1400" b="1" i="1" dirty="0">
                <a:latin typeface="Times New Roman" panose="02020603050405020304" pitchFamily="18" charset="0"/>
              </a:rPr>
              <a:t>Data source</a:t>
            </a:r>
            <a:endParaRPr lang="zh-CN" altLang="en-US" sz="1400" b="1" i="1" dirty="0">
              <a:latin typeface="Times New Roman" panose="02020603050405020304" pitchFamily="18" charset="0"/>
            </a:endParaRPr>
          </a:p>
        </p:txBody>
      </p:sp>
      <p:graphicFrame>
        <p:nvGraphicFramePr>
          <p:cNvPr id="225" name="表格 224"/>
          <p:cNvGraphicFramePr>
            <a:graphicFrameLocks noGrp="1"/>
          </p:cNvGraphicFramePr>
          <p:nvPr/>
        </p:nvGraphicFramePr>
        <p:xfrm>
          <a:off x="1036769" y="1790240"/>
          <a:ext cx="1227512" cy="847782"/>
        </p:xfrm>
        <a:graphic>
          <a:graphicData uri="http://schemas.openxmlformats.org/drawingml/2006/table">
            <a:tbl>
              <a:tblPr firstRow="1" bandRow="1">
                <a:tableStyleId>{5C22544A-7EE6-4342-B048-85BDC9FD1C3A}</a:tableStyleId>
              </a:tblPr>
              <a:tblGrid>
                <a:gridCol w="306878"/>
                <a:gridCol w="306878"/>
                <a:gridCol w="306878"/>
                <a:gridCol w="306878"/>
              </a:tblGrid>
              <a:tr h="280786">
                <a:tc>
                  <a:txBody>
                    <a:bodyPr/>
                    <a:lstStyle/>
                    <a:p>
                      <a:endParaRPr lang="zh-CN" altLang="en-US" sz="1400"/>
                    </a:p>
                  </a:txBody>
                  <a:tcPr marL="69235" marR="69235" marT="34617" marB="34617">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CN" altLang="en-US" sz="1400"/>
                    </a:p>
                  </a:txBody>
                  <a:tcPr marL="69235" marR="69235" marT="34617" marB="34617">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CN" altLang="en-US" sz="1400"/>
                    </a:p>
                  </a:txBody>
                  <a:tcPr marL="69235" marR="69235" marT="34617" marB="34617">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CN" altLang="en-US" sz="1400"/>
                    </a:p>
                  </a:txBody>
                  <a:tcPr marL="69235" marR="69235" marT="34617" marB="34617">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280786">
                <a:tc>
                  <a:txBody>
                    <a:bodyPr/>
                    <a:lstStyle/>
                    <a:p>
                      <a:endParaRPr lang="zh-CN" altLang="en-US" sz="1400"/>
                    </a:p>
                  </a:txBody>
                  <a:tcPr marL="69235" marR="69235" marT="34617" marB="34617">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CN" altLang="en-US" sz="1400"/>
                    </a:p>
                  </a:txBody>
                  <a:tcPr marL="69235" marR="69235" marT="34617" marB="34617">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CN" altLang="en-US" sz="1400"/>
                    </a:p>
                  </a:txBody>
                  <a:tcPr marL="69235" marR="69235" marT="34617" marB="34617">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CN" altLang="en-US" sz="1400"/>
                    </a:p>
                  </a:txBody>
                  <a:tcPr marL="69235" marR="69235" marT="34617" marB="34617">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280786">
                <a:tc>
                  <a:txBody>
                    <a:bodyPr/>
                    <a:lstStyle/>
                    <a:p>
                      <a:endParaRPr lang="zh-CN" altLang="en-US" sz="1400"/>
                    </a:p>
                  </a:txBody>
                  <a:tcPr marL="69235" marR="69235" marT="34617" marB="34617">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CN" altLang="en-US" sz="1400"/>
                    </a:p>
                  </a:txBody>
                  <a:tcPr marL="69235" marR="69235" marT="34617" marB="34617">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CN" altLang="en-US" sz="1400"/>
                    </a:p>
                  </a:txBody>
                  <a:tcPr marL="69235" marR="69235" marT="34617" marB="34617">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CN" altLang="en-US" sz="1400"/>
                    </a:p>
                  </a:txBody>
                  <a:tcPr marL="69235" marR="69235" marT="34617" marB="34617">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bl>
          </a:graphicData>
        </a:graphic>
      </p:graphicFrame>
      <p:graphicFrame>
        <p:nvGraphicFramePr>
          <p:cNvPr id="226" name="表格 225"/>
          <p:cNvGraphicFramePr>
            <a:graphicFrameLocks noGrp="1"/>
          </p:cNvGraphicFramePr>
          <p:nvPr/>
        </p:nvGraphicFramePr>
        <p:xfrm>
          <a:off x="728356" y="2300032"/>
          <a:ext cx="1227512" cy="847782"/>
        </p:xfrm>
        <a:graphic>
          <a:graphicData uri="http://schemas.openxmlformats.org/drawingml/2006/table">
            <a:tbl>
              <a:tblPr firstRow="1" bandRow="1">
                <a:tableStyleId>{5C22544A-7EE6-4342-B048-85BDC9FD1C3A}</a:tableStyleId>
              </a:tblPr>
              <a:tblGrid>
                <a:gridCol w="306878"/>
                <a:gridCol w="306878"/>
                <a:gridCol w="306878"/>
                <a:gridCol w="306878"/>
              </a:tblGrid>
              <a:tr h="280786">
                <a:tc>
                  <a:txBody>
                    <a:bodyPr/>
                    <a:lstStyle/>
                    <a:p>
                      <a:r>
                        <a:rPr lang="en-US" altLang="zh-CN" sz="1400"/>
                        <a:t>...</a:t>
                      </a:r>
                      <a:endParaRPr lang="zh-CN" altLang="en-US" sz="1400"/>
                    </a:p>
                  </a:txBody>
                  <a:tcPr marL="69235" marR="69235" marT="34617" marB="34617">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CN" altLang="en-US" sz="1400"/>
                    </a:p>
                  </a:txBody>
                  <a:tcPr marL="69235" marR="69235" marT="34617" marB="34617">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CN" altLang="en-US" sz="1400"/>
                    </a:p>
                  </a:txBody>
                  <a:tcPr marL="69235" marR="69235" marT="34617" marB="34617">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CN" altLang="en-US" sz="1400"/>
                    </a:p>
                  </a:txBody>
                  <a:tcPr marL="69235" marR="69235" marT="34617" marB="34617">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280786">
                <a:tc>
                  <a:txBody>
                    <a:bodyPr/>
                    <a:lstStyle/>
                    <a:p>
                      <a:endParaRPr lang="zh-CN" altLang="en-US" sz="1400"/>
                    </a:p>
                  </a:txBody>
                  <a:tcPr marL="69235" marR="69235" marT="34617" marB="34617">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CN" altLang="en-US" sz="1400"/>
                    </a:p>
                  </a:txBody>
                  <a:tcPr marL="69235" marR="69235" marT="34617" marB="34617">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CN" altLang="en-US" sz="1400"/>
                    </a:p>
                  </a:txBody>
                  <a:tcPr marL="69235" marR="69235" marT="34617" marB="34617">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CN" altLang="en-US" sz="1400"/>
                    </a:p>
                  </a:txBody>
                  <a:tcPr marL="69235" marR="69235" marT="34617" marB="34617">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280786">
                <a:tc>
                  <a:txBody>
                    <a:bodyPr/>
                    <a:lstStyle/>
                    <a:p>
                      <a:endParaRPr lang="zh-CN" altLang="en-US" sz="1400"/>
                    </a:p>
                  </a:txBody>
                  <a:tcPr marL="69235" marR="69235" marT="34617" marB="34617">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CN" altLang="en-US" sz="1400"/>
                    </a:p>
                  </a:txBody>
                  <a:tcPr marL="69235" marR="69235" marT="34617" marB="34617">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CN" altLang="en-US" sz="1400"/>
                    </a:p>
                  </a:txBody>
                  <a:tcPr marL="69235" marR="69235" marT="34617" marB="34617">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CN" altLang="en-US" sz="1400" dirty="0"/>
                    </a:p>
                  </a:txBody>
                  <a:tcPr marL="69235" marR="69235" marT="34617" marB="34617">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bl>
          </a:graphicData>
        </a:graphic>
      </p:graphicFrame>
      <p:pic>
        <p:nvPicPr>
          <p:cNvPr id="228" name="图片 227"/>
          <p:cNvPicPr>
            <a:picLocks noChangeAspect="1"/>
          </p:cNvPicPr>
          <p:nvPr/>
        </p:nvPicPr>
        <p:blipFill rotWithShape="1">
          <a:blip r:embed="rId1" cstate="print">
            <a:extLst>
              <a:ext uri="{BEBA8EAE-BF5A-486C-A8C5-ECC9F3942E4B}">
                <a14:imgProps xmlns:a14="http://schemas.microsoft.com/office/drawing/2010/main">
                  <a14:imgLayer r:embed="rId2">
                    <a14:imgEffect>
                      <a14:saturation sat="0"/>
                    </a14:imgEffect>
                  </a14:imgLayer>
                </a14:imgProps>
              </a:ext>
              <a:ext uri="{28A0092B-C50C-407E-A947-70E740481C1C}">
                <a14:useLocalDpi xmlns:a14="http://schemas.microsoft.com/office/drawing/2010/main" val="0"/>
              </a:ext>
            </a:extLst>
          </a:blip>
          <a:srcRect r="8651"/>
          <a:stretch>
            <a:fillRect/>
          </a:stretch>
        </p:blipFill>
        <p:spPr>
          <a:xfrm>
            <a:off x="5014480" y="2879377"/>
            <a:ext cx="2710541" cy="1581372"/>
          </a:xfrm>
          <a:prstGeom prst="rect">
            <a:avLst/>
          </a:prstGeom>
        </p:spPr>
      </p:pic>
      <p:sp>
        <p:nvSpPr>
          <p:cNvPr id="229" name="文本框 228"/>
          <p:cNvSpPr txBox="1"/>
          <p:nvPr/>
        </p:nvSpPr>
        <p:spPr>
          <a:xfrm>
            <a:off x="4927706" y="4331871"/>
            <a:ext cx="2924198" cy="307777"/>
          </a:xfrm>
          <a:prstGeom prst="rect">
            <a:avLst/>
          </a:prstGeom>
          <a:noFill/>
        </p:spPr>
        <p:txBody>
          <a:bodyPr wrap="none" rtlCol="0">
            <a:spAutoFit/>
          </a:bodyPr>
          <a:lstStyle/>
          <a:p>
            <a:r>
              <a:rPr lang="en-US" altLang="zh-CN" sz="1400" b="1" i="1" dirty="0">
                <a:latin typeface="Times New Roman" panose="02020603050405020304" pitchFamily="18" charset="0"/>
              </a:rPr>
              <a:t> International collaborations projects</a:t>
            </a:r>
            <a:endParaRPr lang="zh-CN" altLang="en-US" sz="1400" b="1" i="1" dirty="0">
              <a:latin typeface="Times New Roman" panose="02020603050405020304" pitchFamily="18" charset="0"/>
            </a:endParaRPr>
          </a:p>
        </p:txBody>
      </p:sp>
      <p:sp>
        <p:nvSpPr>
          <p:cNvPr id="141" name="文本框 140"/>
          <p:cNvSpPr txBox="1"/>
          <p:nvPr/>
        </p:nvSpPr>
        <p:spPr>
          <a:xfrm rot="20403702">
            <a:off x="2499629" y="1507001"/>
            <a:ext cx="2523490" cy="306705"/>
          </a:xfrm>
          <a:prstGeom prst="rect">
            <a:avLst/>
          </a:prstGeom>
          <a:noFill/>
        </p:spPr>
        <p:txBody>
          <a:bodyPr wrap="none" rtlCol="0">
            <a:spAutoFit/>
          </a:bodyPr>
          <a:p>
            <a:pPr algn="l"/>
            <a:r>
              <a:rPr lang="en-US" altLang="zh-CN" sz="1400" b="1" i="1" dirty="0">
                <a:latin typeface="Times New Roman" panose="02020603050405020304" pitchFamily="18" charset="0"/>
              </a:rPr>
              <a:t>1,000 empirical research papers</a:t>
            </a:r>
            <a:endParaRPr lang="en-US" altLang="zh-CN" sz="1400" b="1" i="1" dirty="0">
              <a:latin typeface="Times New Roman" panose="02020603050405020304" pitchFamily="18" charset="0"/>
            </a:endParaRPr>
          </a:p>
        </p:txBody>
      </p:sp>
      <p:sp>
        <p:nvSpPr>
          <p:cNvPr id="5" name="文本框 4"/>
          <p:cNvSpPr txBox="1"/>
          <p:nvPr/>
        </p:nvSpPr>
        <p:spPr>
          <a:xfrm rot="1383701">
            <a:off x="3272424" y="3255156"/>
            <a:ext cx="977900" cy="306705"/>
          </a:xfrm>
          <a:prstGeom prst="rect">
            <a:avLst/>
          </a:prstGeom>
          <a:noFill/>
        </p:spPr>
        <p:txBody>
          <a:bodyPr wrap="none" rtlCol="0">
            <a:spAutoFit/>
          </a:bodyPr>
          <a:p>
            <a:pPr algn="l"/>
            <a:r>
              <a:rPr lang="en-US" altLang="zh-CN" sz="1400" b="1" i="1" dirty="0">
                <a:latin typeface="Times New Roman" panose="02020603050405020304" pitchFamily="18" charset="0"/>
              </a:rPr>
              <a:t>31 projetcs</a:t>
            </a:r>
            <a:endParaRPr lang="en-US" altLang="zh-CN" sz="1400" b="1" i="1" dirty="0">
              <a:latin typeface="Times New Roman" panose="02020603050405020304" pitchFamily="18" charset="0"/>
            </a:endParaRPr>
          </a:p>
        </p:txBody>
      </p:sp>
      <p:sp>
        <p:nvSpPr>
          <p:cNvPr id="6" name="文本框 5"/>
          <p:cNvSpPr txBox="1"/>
          <p:nvPr/>
        </p:nvSpPr>
        <p:spPr>
          <a:xfrm>
            <a:off x="7526020" y="659130"/>
            <a:ext cx="1174750" cy="829310"/>
          </a:xfrm>
          <a:prstGeom prst="rect">
            <a:avLst/>
          </a:prstGeom>
          <a:noFill/>
        </p:spPr>
        <p:txBody>
          <a:bodyPr wrap="square" rtlCol="0" anchor="t">
            <a:noAutofit/>
          </a:bodyPr>
          <a:p>
            <a:r>
              <a:rPr lang="en-US" altLang="zh-CN" sz="2000" i="1" dirty="0">
                <a:latin typeface="Times New Roman" panose="02020603050405020304" pitchFamily="18" charset="0"/>
                <a:sym typeface="+mn-ea"/>
              </a:rPr>
              <a:t>gender, </a:t>
            </a:r>
            <a:endParaRPr lang="en-US" altLang="zh-CN" sz="2000" i="1" dirty="0">
              <a:latin typeface="Times New Roman" panose="02020603050405020304" pitchFamily="18" charset="0"/>
              <a:sym typeface="+mn-ea"/>
            </a:endParaRPr>
          </a:p>
          <a:p>
            <a:r>
              <a:rPr lang="en-US" altLang="zh-CN" sz="2000" i="1" dirty="0">
                <a:latin typeface="Times New Roman" panose="02020603050405020304" pitchFamily="18" charset="0"/>
                <a:sym typeface="+mn-ea"/>
              </a:rPr>
              <a:t>age, </a:t>
            </a:r>
            <a:endParaRPr lang="en-US" altLang="zh-CN" sz="2000" i="1" dirty="0">
              <a:latin typeface="Times New Roman" panose="02020603050405020304" pitchFamily="18" charset="0"/>
              <a:sym typeface="+mn-ea"/>
            </a:endParaRPr>
          </a:p>
          <a:p>
            <a:r>
              <a:rPr lang="en-US" altLang="zh-CN" sz="2000" i="1" dirty="0">
                <a:latin typeface="Times New Roman" panose="02020603050405020304" pitchFamily="18" charset="0"/>
                <a:sym typeface="+mn-ea"/>
              </a:rPr>
              <a:t>SES etc.</a:t>
            </a:r>
            <a:endParaRPr lang="en-US" altLang="zh-CN" sz="2000" i="1" dirty="0">
              <a:latin typeface="Times New Roman" panose="02020603050405020304" pitchFamily="18" charset="0"/>
              <a:sym typeface="+mn-ea"/>
            </a:endParaRPr>
          </a:p>
        </p:txBody>
      </p:sp>
      <p:sp>
        <p:nvSpPr>
          <p:cNvPr id="7" name="文本框 6"/>
          <p:cNvSpPr txBox="1"/>
          <p:nvPr/>
        </p:nvSpPr>
        <p:spPr>
          <a:xfrm>
            <a:off x="7526020" y="3435985"/>
            <a:ext cx="1174750" cy="829310"/>
          </a:xfrm>
          <a:prstGeom prst="rect">
            <a:avLst/>
          </a:prstGeom>
          <a:noFill/>
        </p:spPr>
        <p:txBody>
          <a:bodyPr wrap="square" rtlCol="0" anchor="t">
            <a:noAutofit/>
          </a:bodyPr>
          <a:p>
            <a:r>
              <a:rPr lang="en-US" altLang="zh-CN" sz="2000" i="1" dirty="0">
                <a:latin typeface="Times New Roman" panose="02020603050405020304" pitchFamily="18" charset="0"/>
                <a:sym typeface="+mn-ea"/>
              </a:rPr>
              <a:t>Authors’ raw data.</a:t>
            </a:r>
            <a:endParaRPr lang="en-US" altLang="zh-CN" sz="2000" i="1" dirty="0">
              <a:latin typeface="Times New Roman" panose="02020603050405020304" pitchFamily="18" charset="0"/>
              <a:sym typeface="+mn-ea"/>
            </a:endParaRPr>
          </a:p>
        </p:txBody>
      </p:sp>
      <p:sp>
        <p:nvSpPr>
          <p:cNvPr id="13" name="矩形 12"/>
          <p:cNvSpPr/>
          <p:nvPr/>
        </p:nvSpPr>
        <p:spPr>
          <a:xfrm>
            <a:off x="-1043940" y="4803775"/>
            <a:ext cx="12192000" cy="483235"/>
          </a:xfrm>
          <a:prstGeom prst="rect">
            <a:avLst/>
          </a:prstGeom>
          <a:solidFill>
            <a:srgbClr val="006A4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4" name="矩形 13"/>
          <p:cNvSpPr/>
          <p:nvPr/>
        </p:nvSpPr>
        <p:spPr>
          <a:xfrm>
            <a:off x="-1043940" y="-308610"/>
            <a:ext cx="12192000" cy="483235"/>
          </a:xfrm>
          <a:prstGeom prst="rect">
            <a:avLst/>
          </a:prstGeom>
          <a:solidFill>
            <a:srgbClr val="006A4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Click="0"/>
    </mc:Choice>
    <mc:Fallback>
      <p:transition spd="slow" advClick="0"/>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4825365" y="5765165"/>
            <a:ext cx="2541270" cy="368300"/>
          </a:xfrm>
          <a:prstGeom prst="rect">
            <a:avLst/>
          </a:prstGeom>
          <a:noFill/>
        </p:spPr>
        <p:txBody>
          <a:bodyPr wrap="square" rtlCol="0">
            <a:spAutoFit/>
          </a:bodyPr>
          <a:lstStyle/>
          <a:p>
            <a:r>
              <a:rPr lang="zh-CN" altLang="en-US">
                <a:solidFill>
                  <a:schemeClr val="bg2">
                    <a:lumMod val="90000"/>
                  </a:schemeClr>
                </a:solidFill>
                <a:latin typeface="宋体" panose="02010600030101010101" pitchFamily="2" charset="-122"/>
                <a:ea typeface="宋体" panose="02010600030101010101" pitchFamily="2" charset="-122"/>
              </a:rPr>
              <a:t>华中师范大学研究生会</a:t>
            </a:r>
            <a:endParaRPr lang="zh-CN" altLang="en-US">
              <a:solidFill>
                <a:schemeClr val="bg2">
                  <a:lumMod val="90000"/>
                </a:schemeClr>
              </a:solidFill>
              <a:latin typeface="宋体" panose="02010600030101010101" pitchFamily="2" charset="-122"/>
              <a:ea typeface="宋体" panose="02010600030101010101" pitchFamily="2" charset="-122"/>
            </a:endParaRPr>
          </a:p>
        </p:txBody>
      </p:sp>
      <p:pic>
        <p:nvPicPr>
          <p:cNvPr id="8" name="图片 7"/>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755576" y="1347867"/>
            <a:ext cx="2808312" cy="2176054"/>
          </a:xfrm>
          <a:prstGeom prst="rect">
            <a:avLst/>
          </a:prstGeom>
        </p:spPr>
      </p:pic>
      <p:grpSp>
        <p:nvGrpSpPr>
          <p:cNvPr id="6" name="组合 5"/>
          <p:cNvGrpSpPr/>
          <p:nvPr/>
        </p:nvGrpSpPr>
        <p:grpSpPr>
          <a:xfrm>
            <a:off x="5436096" y="1839037"/>
            <a:ext cx="2757098" cy="1669062"/>
            <a:chOff x="5292079" y="1735192"/>
            <a:chExt cx="2757098" cy="1669062"/>
          </a:xfrm>
        </p:grpSpPr>
        <p:sp>
          <p:nvSpPr>
            <p:cNvPr id="3" name="任意多边形: 形状 2"/>
            <p:cNvSpPr/>
            <p:nvPr/>
          </p:nvSpPr>
          <p:spPr>
            <a:xfrm>
              <a:off x="5324896" y="2355726"/>
              <a:ext cx="2724281" cy="1048527"/>
            </a:xfrm>
            <a:custGeom>
              <a:avLst/>
              <a:gdLst>
                <a:gd name="connsiteX0" fmla="*/ 0 w 2724281"/>
                <a:gd name="connsiteY0" fmla="*/ 1048527 h 1048527"/>
                <a:gd name="connsiteX1" fmla="*/ 384679 w 2724281"/>
                <a:gd name="connsiteY1" fmla="*/ 1696 h 1048527"/>
                <a:gd name="connsiteX2" fmla="*/ 1551327 w 2724281"/>
                <a:gd name="connsiteY2" fmla="*/ 808891 h 1048527"/>
                <a:gd name="connsiteX3" fmla="*/ 2724281 w 2724281"/>
                <a:gd name="connsiteY3" fmla="*/ 1023302 h 1048527"/>
                <a:gd name="connsiteX4" fmla="*/ 2724281 w 2724281"/>
                <a:gd name="connsiteY4" fmla="*/ 1023302 h 10485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4281" h="1048527">
                  <a:moveTo>
                    <a:pt x="0" y="1048527"/>
                  </a:moveTo>
                  <a:cubicBezTo>
                    <a:pt x="63062" y="545081"/>
                    <a:pt x="126124" y="41635"/>
                    <a:pt x="384679" y="1696"/>
                  </a:cubicBezTo>
                  <a:cubicBezTo>
                    <a:pt x="643234" y="-38243"/>
                    <a:pt x="1161393" y="638623"/>
                    <a:pt x="1551327" y="808891"/>
                  </a:cubicBezTo>
                  <a:cubicBezTo>
                    <a:pt x="1941261" y="979159"/>
                    <a:pt x="2724281" y="1023302"/>
                    <a:pt x="2724281" y="1023302"/>
                  </a:cubicBezTo>
                  <a:lnTo>
                    <a:pt x="2724281" y="1023302"/>
                  </a:lnTo>
                </a:path>
              </a:pathLst>
            </a:cu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任意多边形: 形状 4"/>
            <p:cNvSpPr/>
            <p:nvPr/>
          </p:nvSpPr>
          <p:spPr>
            <a:xfrm>
              <a:off x="5292079" y="1735192"/>
              <a:ext cx="2757097" cy="1669062"/>
            </a:xfrm>
            <a:custGeom>
              <a:avLst/>
              <a:gdLst>
                <a:gd name="connsiteX0" fmla="*/ 0 w 2686444"/>
                <a:gd name="connsiteY0" fmla="*/ 1627046 h 1674269"/>
                <a:gd name="connsiteX1" fmla="*/ 567558 w 2686444"/>
                <a:gd name="connsiteY1" fmla="*/ 1469391 h 1674269"/>
                <a:gd name="connsiteX2" fmla="*/ 1116198 w 2686444"/>
                <a:gd name="connsiteY2" fmla="*/ 45 h 1674269"/>
                <a:gd name="connsiteX3" fmla="*/ 1683757 w 2686444"/>
                <a:gd name="connsiteY3" fmla="*/ 1418941 h 1674269"/>
                <a:gd name="connsiteX4" fmla="*/ 2686444 w 2686444"/>
                <a:gd name="connsiteY4" fmla="*/ 1645965 h 16742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6444" h="1674269">
                  <a:moveTo>
                    <a:pt x="0" y="1627046"/>
                  </a:moveTo>
                  <a:cubicBezTo>
                    <a:pt x="190762" y="1683802"/>
                    <a:pt x="381525" y="1740558"/>
                    <a:pt x="567558" y="1469391"/>
                  </a:cubicBezTo>
                  <a:cubicBezTo>
                    <a:pt x="753591" y="1198224"/>
                    <a:pt x="930165" y="8453"/>
                    <a:pt x="1116198" y="45"/>
                  </a:cubicBezTo>
                  <a:cubicBezTo>
                    <a:pt x="1302231" y="-8363"/>
                    <a:pt x="1422049" y="1144621"/>
                    <a:pt x="1683757" y="1418941"/>
                  </a:cubicBezTo>
                  <a:cubicBezTo>
                    <a:pt x="1945465" y="1693261"/>
                    <a:pt x="2315954" y="1669613"/>
                    <a:pt x="2686444" y="1645965"/>
                  </a:cubicBezTo>
                </a:path>
              </a:pathLst>
            </a:custGeom>
            <a:noFill/>
            <a:ln w="762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7" name="文本框 6"/>
          <p:cNvSpPr txBox="1"/>
          <p:nvPr/>
        </p:nvSpPr>
        <p:spPr>
          <a:xfrm>
            <a:off x="4932040" y="3696494"/>
            <a:ext cx="3989810" cy="369332"/>
          </a:xfrm>
          <a:prstGeom prst="rect">
            <a:avLst/>
          </a:prstGeom>
          <a:noFill/>
        </p:spPr>
        <p:txBody>
          <a:bodyPr wrap="none" rtlCol="0">
            <a:spAutoFit/>
          </a:bodyPr>
          <a:lstStyle/>
          <a:p>
            <a:r>
              <a:rPr lang="en-US" altLang="zh-CN" i="1" dirty="0">
                <a:latin typeface="Times New Roman" panose="02020603050405020304" pitchFamily="18" charset="0"/>
                <a:cs typeface="Times New Roman" panose="02020603050405020304" pitchFamily="18" charset="0"/>
              </a:rPr>
              <a:t>Bayes factor (Bayesian multinomial test) </a:t>
            </a:r>
            <a:endParaRPr lang="zh-CN" altLang="en-US" i="1" dirty="0">
              <a:latin typeface="Times New Roman" panose="02020603050405020304" pitchFamily="18" charset="0"/>
              <a:cs typeface="Times New Roman" panose="02020603050405020304" pitchFamily="18" charset="0"/>
            </a:endParaRPr>
          </a:p>
        </p:txBody>
      </p:sp>
      <p:sp>
        <p:nvSpPr>
          <p:cNvPr id="13" name="文本框 12"/>
          <p:cNvSpPr txBox="1"/>
          <p:nvPr/>
        </p:nvSpPr>
        <p:spPr>
          <a:xfrm>
            <a:off x="251510" y="3697764"/>
            <a:ext cx="3825240" cy="368300"/>
          </a:xfrm>
          <a:prstGeom prst="rect">
            <a:avLst/>
          </a:prstGeom>
          <a:noFill/>
        </p:spPr>
        <p:txBody>
          <a:bodyPr wrap="none" rtlCol="0">
            <a:spAutoFit/>
          </a:bodyPr>
          <a:lstStyle/>
          <a:p>
            <a:r>
              <a:rPr lang="en-US" altLang="zh-CN" i="1" dirty="0">
                <a:latin typeface="Times New Roman" panose="02020603050405020304" pitchFamily="18" charset="0"/>
                <a:cs typeface="Times New Roman" panose="02020603050405020304" pitchFamily="18" charset="0"/>
              </a:rPr>
              <a:t>data process, analysis and </a:t>
            </a:r>
            <a:r>
              <a:rPr lang="en-US" altLang="zh-CN" i="1" dirty="0" err="1">
                <a:latin typeface="Times New Roman" panose="02020603050405020304" pitchFamily="18" charset="0"/>
                <a:cs typeface="Times New Roman" panose="02020603050405020304" pitchFamily="18" charset="0"/>
              </a:rPr>
              <a:t>visualization</a:t>
            </a:r>
            <a:endParaRPr lang="zh-CN" altLang="en-US" i="1" dirty="0">
              <a:latin typeface="Times New Roman" panose="02020603050405020304" pitchFamily="18" charset="0"/>
              <a:cs typeface="Times New Roman" panose="02020603050405020304" pitchFamily="18" charset="0"/>
            </a:endParaRPr>
          </a:p>
        </p:txBody>
      </p:sp>
      <p:sp>
        <p:nvSpPr>
          <p:cNvPr id="4" name="矩形 3"/>
          <p:cNvSpPr/>
          <p:nvPr/>
        </p:nvSpPr>
        <p:spPr>
          <a:xfrm>
            <a:off x="-1043940" y="0"/>
            <a:ext cx="12192000" cy="740410"/>
          </a:xfrm>
          <a:prstGeom prst="rect">
            <a:avLst/>
          </a:prstGeom>
          <a:solidFill>
            <a:srgbClr val="006A4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5" name="矩形 24"/>
          <p:cNvSpPr/>
          <p:nvPr/>
        </p:nvSpPr>
        <p:spPr>
          <a:xfrm>
            <a:off x="-1043940" y="4803775"/>
            <a:ext cx="12192000" cy="483235"/>
          </a:xfrm>
          <a:prstGeom prst="rect">
            <a:avLst/>
          </a:prstGeom>
          <a:solidFill>
            <a:srgbClr val="006A4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Click="0"/>
    </mc:Choice>
    <mc:Fallback>
      <p:transition spd="slow" advClick="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2319234" y="2156252"/>
            <a:ext cx="4505532" cy="830997"/>
            <a:chOff x="2195736" y="1100737"/>
            <a:chExt cx="3461363" cy="1492774"/>
          </a:xfrm>
        </p:grpSpPr>
        <p:sp>
          <p:nvSpPr>
            <p:cNvPr id="41" name="矩形 40"/>
            <p:cNvSpPr/>
            <p:nvPr/>
          </p:nvSpPr>
          <p:spPr>
            <a:xfrm>
              <a:off x="2195736" y="1100737"/>
              <a:ext cx="790518" cy="1492774"/>
            </a:xfrm>
            <a:prstGeom prst="rect">
              <a:avLst/>
            </a:prstGeom>
          </p:spPr>
          <p:txBody>
            <a:bodyPr wrap="square">
              <a:spAutoFit/>
            </a:bodyPr>
            <a:lstStyle/>
            <a:p>
              <a:pPr algn="ctr"/>
              <a:r>
                <a:rPr lang="en-US" altLang="zh-CN" sz="4800" b="1" dirty="0">
                  <a:ln w="6350">
                    <a:noFill/>
                  </a:ln>
                  <a:solidFill>
                    <a:schemeClr val="bg1">
                      <a:lumMod val="50000"/>
                    </a:schemeClr>
                  </a:solidFill>
                  <a:latin typeface="Times New Roman" panose="02020603050405020304" pitchFamily="18" charset="0"/>
                  <a:ea typeface="微软雅黑" panose="020B0503020204020204" pitchFamily="34" charset="-122"/>
                </a:rPr>
                <a:t>03</a:t>
              </a:r>
              <a:endParaRPr lang="zh-CN" altLang="en-US" sz="4800" b="1" dirty="0">
                <a:ln w="6350">
                  <a:noFill/>
                </a:ln>
                <a:solidFill>
                  <a:schemeClr val="bg1">
                    <a:lumMod val="50000"/>
                  </a:schemeClr>
                </a:solidFill>
                <a:latin typeface="Times New Roman" panose="02020603050405020304" pitchFamily="18" charset="0"/>
                <a:ea typeface="微软雅黑" panose="020B0503020204020204" pitchFamily="34" charset="-122"/>
              </a:endParaRPr>
            </a:p>
          </p:txBody>
        </p:sp>
        <p:sp>
          <p:nvSpPr>
            <p:cNvPr id="12" name="文本框 11"/>
            <p:cNvSpPr txBox="1"/>
            <p:nvPr/>
          </p:nvSpPr>
          <p:spPr>
            <a:xfrm>
              <a:off x="2925725" y="1300793"/>
              <a:ext cx="2731374" cy="1050469"/>
            </a:xfrm>
            <a:prstGeom prst="rect">
              <a:avLst/>
            </a:prstGeom>
            <a:noFill/>
          </p:spPr>
          <p:txBody>
            <a:bodyPr wrap="none" rtlCol="0">
              <a:spAutoFit/>
            </a:bodyPr>
            <a:lstStyle/>
            <a:p>
              <a:r>
                <a:rPr lang="en-US" altLang="zh-CN" sz="3200" b="1" dirty="0">
                  <a:latin typeface="Times New Roman" panose="02020603050405020304" pitchFamily="18" charset="0"/>
                </a:rPr>
                <a:t>Preliminary results</a:t>
              </a:r>
              <a:endParaRPr lang="en-US" altLang="zh-CN" sz="3200" b="1" dirty="0">
                <a:latin typeface="Times New Roman" panose="02020603050405020304" pitchFamily="18" charset="0"/>
              </a:endParaRPr>
            </a:p>
          </p:txBody>
        </p:sp>
      </p:grpSp>
      <p:sp>
        <p:nvSpPr>
          <p:cNvPr id="9" name="直角三角形 8"/>
          <p:cNvSpPr/>
          <p:nvPr/>
        </p:nvSpPr>
        <p:spPr>
          <a:xfrm rot="5400000">
            <a:off x="-1208405" y="-1172210"/>
            <a:ext cx="3716655" cy="3716655"/>
          </a:xfrm>
          <a:prstGeom prst="rtTriangle">
            <a:avLst/>
          </a:prstGeom>
          <a:solidFill>
            <a:srgbClr val="006A44"/>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4" name="直角三角形 3"/>
          <p:cNvSpPr/>
          <p:nvPr/>
        </p:nvSpPr>
        <p:spPr>
          <a:xfrm rot="16200000">
            <a:off x="6372225" y="2787650"/>
            <a:ext cx="3716655" cy="3716655"/>
          </a:xfrm>
          <a:prstGeom prst="rtTriangle">
            <a:avLst/>
          </a:prstGeom>
          <a:solidFill>
            <a:srgbClr val="006A44"/>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Click="0"/>
    </mc:Choice>
    <mc:Fallback>
      <p:transition spd="slow" advClick="0"/>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4825365" y="5765165"/>
            <a:ext cx="2541270" cy="368300"/>
          </a:xfrm>
          <a:prstGeom prst="rect">
            <a:avLst/>
          </a:prstGeom>
          <a:noFill/>
        </p:spPr>
        <p:txBody>
          <a:bodyPr wrap="square" rtlCol="0">
            <a:spAutoFit/>
          </a:bodyPr>
          <a:lstStyle/>
          <a:p>
            <a:r>
              <a:rPr lang="zh-CN" altLang="en-US">
                <a:solidFill>
                  <a:schemeClr val="bg2">
                    <a:lumMod val="90000"/>
                  </a:schemeClr>
                </a:solidFill>
                <a:latin typeface="宋体" panose="02010600030101010101" pitchFamily="2" charset="-122"/>
                <a:ea typeface="宋体" panose="02010600030101010101" pitchFamily="2" charset="-122"/>
              </a:rPr>
              <a:t>华中师范大学研究生会</a:t>
            </a:r>
            <a:endParaRPr lang="zh-CN" altLang="en-US">
              <a:solidFill>
                <a:schemeClr val="bg2">
                  <a:lumMod val="90000"/>
                </a:schemeClr>
              </a:solidFill>
              <a:latin typeface="宋体" panose="02010600030101010101" pitchFamily="2" charset="-122"/>
              <a:ea typeface="宋体" panose="02010600030101010101" pitchFamily="2" charset="-122"/>
            </a:endParaRPr>
          </a:p>
        </p:txBody>
      </p:sp>
      <p:sp>
        <p:nvSpPr>
          <p:cNvPr id="125" name="文本框 124"/>
          <p:cNvSpPr txBox="1"/>
          <p:nvPr/>
        </p:nvSpPr>
        <p:spPr>
          <a:xfrm>
            <a:off x="8379148" y="187032"/>
            <a:ext cx="561372" cy="461665"/>
          </a:xfrm>
          <a:prstGeom prst="rect">
            <a:avLst/>
          </a:prstGeom>
          <a:noFill/>
        </p:spPr>
        <p:txBody>
          <a:bodyPr wrap="none" rtlCol="0">
            <a:spAutoFit/>
          </a:bodyPr>
          <a:lstStyle/>
          <a:p>
            <a:r>
              <a:rPr lang="en-US" altLang="zh-CN" sz="2400" b="1" i="1" dirty="0">
                <a:solidFill>
                  <a:schemeClr val="bg1"/>
                </a:solidFill>
                <a:latin typeface="Times New Roman" panose="02020603050405020304" pitchFamily="18" charset="0"/>
              </a:rPr>
              <a:t>Q2</a:t>
            </a:r>
            <a:endParaRPr lang="zh-CN" altLang="en-US" sz="2400" b="1" i="1" dirty="0">
              <a:solidFill>
                <a:schemeClr val="bg1"/>
              </a:solidFill>
              <a:latin typeface="Times New Roman" panose="02020603050405020304" pitchFamily="18" charset="0"/>
            </a:endParaRPr>
          </a:p>
        </p:txBody>
      </p:sp>
      <p:pic>
        <p:nvPicPr>
          <p:cNvPr id="5" name="图片 4" descr="Fig_Journal_report"/>
          <p:cNvPicPr>
            <a:picLocks noChangeAspect="1"/>
          </p:cNvPicPr>
          <p:nvPr/>
        </p:nvPicPr>
        <p:blipFill>
          <a:blip r:embed="rId1"/>
          <a:stretch>
            <a:fillRect/>
          </a:stretch>
        </p:blipFill>
        <p:spPr>
          <a:xfrm>
            <a:off x="-36195" y="0"/>
            <a:ext cx="9144000" cy="51435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Click="0"/>
    </mc:Choice>
    <mc:Fallback>
      <p:transition spd="slow" advClick="0"/>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4825365" y="5765165"/>
            <a:ext cx="2541270" cy="368300"/>
          </a:xfrm>
          <a:prstGeom prst="rect">
            <a:avLst/>
          </a:prstGeom>
          <a:noFill/>
        </p:spPr>
        <p:txBody>
          <a:bodyPr wrap="square" rtlCol="0">
            <a:spAutoFit/>
          </a:bodyPr>
          <a:lstStyle/>
          <a:p>
            <a:r>
              <a:rPr lang="zh-CN" altLang="en-US">
                <a:solidFill>
                  <a:schemeClr val="bg2">
                    <a:lumMod val="90000"/>
                  </a:schemeClr>
                </a:solidFill>
                <a:latin typeface="宋体" panose="02010600030101010101" pitchFamily="2" charset="-122"/>
                <a:ea typeface="宋体" panose="02010600030101010101" pitchFamily="2" charset="-122"/>
              </a:rPr>
              <a:t>华中师范大学研究生会</a:t>
            </a:r>
            <a:endParaRPr lang="zh-CN" altLang="en-US">
              <a:solidFill>
                <a:schemeClr val="bg2">
                  <a:lumMod val="90000"/>
                </a:schemeClr>
              </a:solidFill>
              <a:latin typeface="宋体" panose="02010600030101010101" pitchFamily="2" charset="-122"/>
              <a:ea typeface="宋体" panose="02010600030101010101" pitchFamily="2" charset="-122"/>
            </a:endParaRPr>
          </a:p>
        </p:txBody>
      </p:sp>
      <p:sp>
        <p:nvSpPr>
          <p:cNvPr id="22" name="文本框 21"/>
          <p:cNvSpPr txBox="1"/>
          <p:nvPr/>
        </p:nvSpPr>
        <p:spPr>
          <a:xfrm>
            <a:off x="179705" y="1203960"/>
            <a:ext cx="3893820" cy="2999740"/>
          </a:xfrm>
          <a:prstGeom prst="rect">
            <a:avLst/>
          </a:prstGeom>
          <a:noFill/>
        </p:spPr>
        <p:txBody>
          <a:bodyPr wrap="square">
            <a:spAutoFit/>
          </a:bodyPr>
          <a:lstStyle/>
          <a:p>
            <a:pPr indent="457200" algn="just">
              <a:lnSpc>
                <a:spcPct val="150000"/>
              </a:lnSpc>
            </a:pPr>
            <a:r>
              <a:rPr lang="en-US" altLang="zh-CN" i="1" dirty="0">
                <a:solidFill>
                  <a:srgbClr val="FF0000"/>
                </a:solidFill>
                <a:latin typeface="Times New Roman" panose="02020603050405020304" pitchFamily="18" charset="0"/>
              </a:rPr>
              <a:t>Question 1</a:t>
            </a:r>
            <a:r>
              <a:rPr lang="en-US" altLang="zh-CN" dirty="0">
                <a:latin typeface="Times New Roman" panose="02020603050405020304" pitchFamily="18" charset="0"/>
              </a:rPr>
              <a:t>: Whether characteristics of Chinese subjects reported in large-scale international collaboration are similar to those reported in Chinese psychological journals, given they have the same target population; </a:t>
            </a:r>
            <a:endParaRPr lang="en-US" altLang="zh-CN" dirty="0">
              <a:latin typeface="Times New Roman" panose="02020603050405020304" pitchFamily="18" charset="0"/>
            </a:endParaRPr>
          </a:p>
        </p:txBody>
      </p:sp>
      <p:sp>
        <p:nvSpPr>
          <p:cNvPr id="6" name="文本框 5"/>
          <p:cNvSpPr txBox="1"/>
          <p:nvPr/>
        </p:nvSpPr>
        <p:spPr>
          <a:xfrm>
            <a:off x="6588224" y="96777"/>
            <a:ext cx="2461571" cy="400110"/>
          </a:xfrm>
          <a:prstGeom prst="rect">
            <a:avLst/>
          </a:prstGeom>
          <a:noFill/>
        </p:spPr>
        <p:txBody>
          <a:bodyPr wrap="none" rtlCol="0">
            <a:spAutoFit/>
          </a:bodyPr>
          <a:lstStyle/>
          <a:p>
            <a:r>
              <a:rPr lang="en-US" altLang="zh-CN" sz="2000" b="1" dirty="0">
                <a:solidFill>
                  <a:schemeClr val="bg1"/>
                </a:solidFill>
              </a:rPr>
              <a:t>Research background</a:t>
            </a:r>
            <a:endParaRPr lang="zh-CN" altLang="en-US" sz="2000" b="1" dirty="0">
              <a:solidFill>
                <a:schemeClr val="bg1"/>
              </a:solidFill>
            </a:endParaRPr>
          </a:p>
        </p:txBody>
      </p:sp>
      <p:sp>
        <p:nvSpPr>
          <p:cNvPr id="7" name="矩形 6"/>
          <p:cNvSpPr/>
          <p:nvPr/>
        </p:nvSpPr>
        <p:spPr>
          <a:xfrm>
            <a:off x="-1043940" y="0"/>
            <a:ext cx="12192000" cy="740410"/>
          </a:xfrm>
          <a:prstGeom prst="rect">
            <a:avLst/>
          </a:prstGeom>
          <a:solidFill>
            <a:srgbClr val="006A4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5" name="矩形 24"/>
          <p:cNvSpPr/>
          <p:nvPr/>
        </p:nvSpPr>
        <p:spPr>
          <a:xfrm>
            <a:off x="-1043940" y="4803775"/>
            <a:ext cx="12192000" cy="483235"/>
          </a:xfrm>
          <a:prstGeom prst="rect">
            <a:avLst/>
          </a:prstGeom>
          <a:solidFill>
            <a:srgbClr val="006A4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14" name="Picture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211955" y="1419860"/>
            <a:ext cx="4579620" cy="2576195"/>
          </a:xfrm>
          <a:prstGeom prst="rect">
            <a:avLst/>
          </a:prstGeom>
        </p:spPr>
      </p:pic>
      <p:sp>
        <p:nvSpPr>
          <p:cNvPr id="2" name="矩形 1"/>
          <p:cNvSpPr/>
          <p:nvPr/>
        </p:nvSpPr>
        <p:spPr>
          <a:xfrm>
            <a:off x="5508625" y="1275715"/>
            <a:ext cx="1223645" cy="1656080"/>
          </a:xfrm>
          <a:prstGeom prst="rect">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Click="0"/>
    </mc:Choice>
    <mc:Fallback>
      <p:transition spd="slow" advClick="0"/>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4825365" y="5765165"/>
            <a:ext cx="2541270" cy="368300"/>
          </a:xfrm>
          <a:prstGeom prst="rect">
            <a:avLst/>
          </a:prstGeom>
          <a:noFill/>
        </p:spPr>
        <p:txBody>
          <a:bodyPr wrap="square" rtlCol="0">
            <a:spAutoFit/>
          </a:bodyPr>
          <a:lstStyle/>
          <a:p>
            <a:r>
              <a:rPr lang="zh-CN" altLang="en-US">
                <a:solidFill>
                  <a:schemeClr val="bg2">
                    <a:lumMod val="90000"/>
                  </a:schemeClr>
                </a:solidFill>
                <a:latin typeface="宋体" panose="02010600030101010101" pitchFamily="2" charset="-122"/>
                <a:ea typeface="宋体" panose="02010600030101010101" pitchFamily="2" charset="-122"/>
              </a:rPr>
              <a:t>华中师范大学研究生会</a:t>
            </a:r>
            <a:endParaRPr lang="zh-CN" altLang="en-US">
              <a:solidFill>
                <a:schemeClr val="bg2">
                  <a:lumMod val="90000"/>
                </a:schemeClr>
              </a:solidFill>
              <a:latin typeface="宋体" panose="02010600030101010101" pitchFamily="2" charset="-122"/>
              <a:ea typeface="宋体" panose="02010600030101010101" pitchFamily="2" charset="-122"/>
            </a:endParaRPr>
          </a:p>
        </p:txBody>
      </p:sp>
      <p:sp>
        <p:nvSpPr>
          <p:cNvPr id="125" name="文本框 124"/>
          <p:cNvSpPr txBox="1"/>
          <p:nvPr/>
        </p:nvSpPr>
        <p:spPr>
          <a:xfrm>
            <a:off x="8379148" y="187032"/>
            <a:ext cx="561372" cy="461665"/>
          </a:xfrm>
          <a:prstGeom prst="rect">
            <a:avLst/>
          </a:prstGeom>
          <a:noFill/>
        </p:spPr>
        <p:txBody>
          <a:bodyPr wrap="none" rtlCol="0">
            <a:spAutoFit/>
          </a:bodyPr>
          <a:lstStyle/>
          <a:p>
            <a:r>
              <a:rPr lang="en-US" altLang="zh-CN" sz="2400" b="1" i="1" dirty="0">
                <a:solidFill>
                  <a:schemeClr val="bg1"/>
                </a:solidFill>
                <a:latin typeface="Times New Roman" panose="02020603050405020304" pitchFamily="18" charset="0"/>
              </a:rPr>
              <a:t>Q2</a:t>
            </a:r>
            <a:endParaRPr lang="zh-CN" altLang="en-US" sz="2400" b="1" i="1" dirty="0">
              <a:solidFill>
                <a:schemeClr val="bg1"/>
              </a:solidFill>
              <a:latin typeface="Times New Roman" panose="02020603050405020304" pitchFamily="18" charset="0"/>
            </a:endParaRPr>
          </a:p>
        </p:txBody>
      </p:sp>
      <p:pic>
        <p:nvPicPr>
          <p:cNvPr id="2" name="图片 1" descr="H1_Fig_gender_age_edu_general"/>
          <p:cNvPicPr>
            <a:picLocks noChangeAspect="1"/>
          </p:cNvPicPr>
          <p:nvPr/>
        </p:nvPicPr>
        <p:blipFill>
          <a:blip r:embed="rId1"/>
          <a:stretch>
            <a:fillRect/>
          </a:stretch>
        </p:blipFill>
        <p:spPr>
          <a:xfrm>
            <a:off x="-36195" y="-20320"/>
            <a:ext cx="5143500" cy="5143500"/>
          </a:xfrm>
          <a:prstGeom prst="rect">
            <a:avLst/>
          </a:prstGeom>
        </p:spPr>
      </p:pic>
      <p:sp>
        <p:nvSpPr>
          <p:cNvPr id="3" name="文本框 2"/>
          <p:cNvSpPr txBox="1"/>
          <p:nvPr/>
        </p:nvSpPr>
        <p:spPr>
          <a:xfrm>
            <a:off x="5220335" y="309880"/>
            <a:ext cx="3891915" cy="4523105"/>
          </a:xfrm>
          <a:prstGeom prst="rect">
            <a:avLst/>
          </a:prstGeom>
        </p:spPr>
        <p:txBody>
          <a:bodyPr wrap="square">
            <a:spAutoFit/>
          </a:bodyPr>
          <a:p>
            <a:pPr marL="0" indent="279400" algn="just" defTabSz="266700">
              <a:lnSpc>
                <a:spcPct val="150000"/>
              </a:lnSpc>
              <a:spcBef>
                <a:spcPct val="0"/>
              </a:spcBef>
              <a:spcAft>
                <a:spcPct val="0"/>
              </a:spcAft>
            </a:pPr>
            <a:r>
              <a:rPr lang="en-US" altLang="zh-CN" sz="1600">
                <a:latin typeface="Times New Roman" panose="02020603050405020304"/>
                <a:ea typeface="宋体" panose="02010600030101010101" pitchFamily="2" charset="-122"/>
              </a:rPr>
              <a:t>Gender:  </a:t>
            </a:r>
            <a:r>
              <a:rPr lang="en-US" altLang="zh-CN" sz="1600">
                <a:latin typeface="Times New Roman" panose="02020603050405020304"/>
                <a:ea typeface="Times New Roman" panose="02020603050405020304"/>
              </a:rPr>
              <a:t>moderate</a:t>
            </a:r>
            <a:r>
              <a:rPr lang="en-US" altLang="zh-CN" sz="1600">
                <a:latin typeface="Times New Roman" panose="02020603050405020304"/>
                <a:ea typeface="宋体" panose="02010600030101010101" pitchFamily="2" charset="-122"/>
              </a:rPr>
              <a:t> evidence supporting </a:t>
            </a:r>
            <a:r>
              <a:rPr lang="en-US" altLang="zh-CN" sz="1600" i="1">
                <a:latin typeface="Times New Roman" panose="02020603050405020304"/>
                <a:ea typeface="宋体" panose="02010600030101010101" pitchFamily="2" charset="-122"/>
              </a:rPr>
              <a:t>H</a:t>
            </a:r>
            <a:r>
              <a:rPr lang="en-US" altLang="zh-CN" sz="1600" i="1" baseline="-25000">
                <a:latin typeface="Times New Roman" panose="02020603050405020304"/>
                <a:ea typeface="Times New Roman" panose="02020603050405020304"/>
              </a:rPr>
              <a:t>0</a:t>
            </a:r>
            <a:r>
              <a:rPr lang="en-US" altLang="zh-CN" sz="1600">
                <a:latin typeface="Times New Roman" panose="02020603050405020304"/>
                <a:ea typeface="宋体" panose="02010600030101010101" pitchFamily="2" charset="-122"/>
              </a:rPr>
              <a:t>, </a:t>
            </a:r>
            <a:r>
              <a:rPr lang="en-US" altLang="zh-CN" sz="1600" i="1">
                <a:latin typeface="Times New Roman" panose="02020603050405020304"/>
                <a:ea typeface="宋体" panose="02010600030101010101" pitchFamily="2" charset="-122"/>
              </a:rPr>
              <a:t>log(BF</a:t>
            </a:r>
            <a:r>
              <a:rPr lang="en-US" altLang="zh-CN" sz="1600" i="1" baseline="-25000">
                <a:latin typeface="Times New Roman" panose="02020603050405020304"/>
                <a:ea typeface="宋体" panose="02010600030101010101" pitchFamily="2" charset="-122"/>
              </a:rPr>
              <a:t>10</a:t>
            </a:r>
            <a:r>
              <a:rPr lang="en-US" altLang="zh-CN" sz="1600" i="1">
                <a:latin typeface="Times New Roman" panose="02020603050405020304"/>
                <a:ea typeface="宋体" panose="02010600030101010101" pitchFamily="2" charset="-122"/>
              </a:rPr>
              <a:t>) </a:t>
            </a:r>
            <a:r>
              <a:rPr lang="en-US" altLang="zh-CN" sz="1600">
                <a:latin typeface="Times New Roman" panose="02020603050405020304"/>
                <a:ea typeface="宋体" panose="02010600030101010101" pitchFamily="2" charset="-122"/>
              </a:rPr>
              <a:t>= -</a:t>
            </a:r>
            <a:r>
              <a:rPr lang="en-US" altLang="zh-CN" sz="1600">
                <a:latin typeface="Times New Roman" panose="02020603050405020304"/>
                <a:ea typeface="Times New Roman" panose="02020603050405020304"/>
              </a:rPr>
              <a:t>2</a:t>
            </a:r>
            <a:r>
              <a:rPr lang="en-US" altLang="zh-CN" sz="1600">
                <a:latin typeface="Times New Roman" panose="02020603050405020304"/>
                <a:ea typeface="宋体" panose="02010600030101010101" pitchFamily="2" charset="-122"/>
              </a:rPr>
              <a:t>.</a:t>
            </a:r>
            <a:r>
              <a:rPr lang="en-US" altLang="zh-CN" sz="1600">
                <a:latin typeface="Times New Roman" panose="02020603050405020304"/>
                <a:ea typeface="Times New Roman" panose="02020603050405020304"/>
              </a:rPr>
              <a:t>05</a:t>
            </a:r>
            <a:r>
              <a:rPr lang="en-US" altLang="zh-CN" sz="1600">
                <a:latin typeface="Times New Roman" panose="02020603050405020304"/>
                <a:ea typeface="宋体" panose="02010600030101010101" pitchFamily="2" charset="-122"/>
              </a:rPr>
              <a:t> (see left figA)</a:t>
            </a:r>
            <a:r>
              <a:rPr lang="en-US" altLang="zh-CN" sz="1600">
                <a:latin typeface="Times New Roman" panose="02020603050405020304"/>
                <a:ea typeface="Times New Roman" panose="02020603050405020304"/>
              </a:rPr>
              <a:t>.</a:t>
            </a:r>
            <a:r>
              <a:rPr lang="en-US" altLang="zh-CN" sz="1600">
                <a:latin typeface="Times New Roman" panose="02020603050405020304"/>
                <a:ea typeface="宋体" panose="02010600030101010101" pitchFamily="2" charset="-122"/>
              </a:rPr>
              <a:t> </a:t>
            </a:r>
            <a:endParaRPr lang="en-US" altLang="zh-CN" sz="1600">
              <a:latin typeface="Times New Roman" panose="02020603050405020304"/>
              <a:ea typeface="宋体" panose="02010600030101010101" pitchFamily="2" charset="-122"/>
            </a:endParaRPr>
          </a:p>
          <a:p>
            <a:pPr marL="0" indent="279400" algn="just" defTabSz="266700">
              <a:lnSpc>
                <a:spcPct val="150000"/>
              </a:lnSpc>
              <a:spcBef>
                <a:spcPct val="0"/>
              </a:spcBef>
              <a:spcAft>
                <a:spcPct val="0"/>
              </a:spcAft>
            </a:pPr>
            <a:endParaRPr lang="en-US" altLang="zh-CN" sz="1600">
              <a:latin typeface="Times New Roman" panose="02020603050405020304"/>
              <a:ea typeface="宋体" panose="02010600030101010101" pitchFamily="2" charset="-122"/>
            </a:endParaRPr>
          </a:p>
          <a:p>
            <a:pPr marL="0" indent="279400" algn="just" defTabSz="266700">
              <a:lnSpc>
                <a:spcPct val="150000"/>
              </a:lnSpc>
              <a:spcBef>
                <a:spcPct val="0"/>
              </a:spcBef>
              <a:spcAft>
                <a:spcPct val="0"/>
              </a:spcAft>
            </a:pPr>
            <a:r>
              <a:rPr lang="en-US" altLang="zh-CN" sz="1600">
                <a:latin typeface="Times New Roman" panose="02020603050405020304"/>
                <a:ea typeface="Times New Roman" panose="02020603050405020304"/>
              </a:rPr>
              <a:t>Age: extremely strong evidence </a:t>
            </a:r>
            <a:r>
              <a:rPr lang="en-US" altLang="zh-CN" sz="1600">
                <a:latin typeface="Times New Roman" panose="02020603050405020304"/>
                <a:ea typeface="宋体" panose="02010600030101010101" pitchFamily="2" charset="-122"/>
                <a:sym typeface="+mn-ea"/>
              </a:rPr>
              <a:t>supporting</a:t>
            </a:r>
            <a:r>
              <a:rPr lang="en-US" altLang="zh-CN" sz="1600">
                <a:latin typeface="Times New Roman" panose="02020603050405020304"/>
                <a:ea typeface="宋体" panose="02010600030101010101" pitchFamily="2" charset="-122"/>
              </a:rPr>
              <a:t> </a:t>
            </a:r>
            <a:r>
              <a:rPr lang="en-US" altLang="zh-CN" sz="1600" i="1">
                <a:latin typeface="Times New Roman" panose="02020603050405020304"/>
                <a:ea typeface="宋体" panose="02010600030101010101" pitchFamily="2" charset="-122"/>
              </a:rPr>
              <a:t>H</a:t>
            </a:r>
            <a:r>
              <a:rPr lang="en-US" altLang="zh-CN" sz="1600" i="1" baseline="-25000">
                <a:latin typeface="Times New Roman" panose="02020603050405020304"/>
                <a:ea typeface="宋体" panose="02010600030101010101" pitchFamily="2" charset="-122"/>
              </a:rPr>
              <a:t>1</a:t>
            </a:r>
            <a:r>
              <a:rPr lang="en-US" altLang="zh-CN" sz="1600">
                <a:latin typeface="Times New Roman" panose="02020603050405020304"/>
                <a:ea typeface="宋体" panose="02010600030101010101" pitchFamily="2" charset="-122"/>
              </a:rPr>
              <a:t>, </a:t>
            </a:r>
            <a:r>
              <a:rPr lang="en-US" altLang="zh-CN" sz="1600" i="1">
                <a:latin typeface="Times New Roman" panose="02020603050405020304"/>
                <a:ea typeface="宋体" panose="02010600030101010101" pitchFamily="2" charset="-122"/>
              </a:rPr>
              <a:t>log(BF10)</a:t>
            </a:r>
            <a:r>
              <a:rPr lang="en-US" altLang="zh-CN" sz="1600">
                <a:latin typeface="Times New Roman" panose="02020603050405020304"/>
                <a:ea typeface="宋体" panose="02010600030101010101" pitchFamily="2" charset="-122"/>
              </a:rPr>
              <a:t> = </a:t>
            </a:r>
            <a:r>
              <a:rPr lang="en-US" altLang="zh-CN" sz="1600">
                <a:latin typeface="Times New Roman" panose="02020603050405020304"/>
                <a:ea typeface="Times New Roman" panose="02020603050405020304"/>
              </a:rPr>
              <a:t>41.37</a:t>
            </a:r>
            <a:r>
              <a:rPr lang="en-US" altLang="zh-CN" sz="1600">
                <a:latin typeface="Times New Roman" panose="02020603050405020304"/>
                <a:ea typeface="宋体" panose="02010600030101010101" pitchFamily="2" charset="-122"/>
              </a:rPr>
              <a:t> (see left figB). Samples peak at 20~24  years old).</a:t>
            </a:r>
            <a:endParaRPr lang="en-US" altLang="zh-CN" sz="1600">
              <a:latin typeface="Times New Roman" panose="02020603050405020304"/>
              <a:ea typeface="宋体" panose="02010600030101010101" pitchFamily="2" charset="-122"/>
            </a:endParaRPr>
          </a:p>
          <a:p>
            <a:pPr marL="0" indent="279400" algn="just" defTabSz="266700">
              <a:lnSpc>
                <a:spcPct val="150000"/>
              </a:lnSpc>
              <a:spcBef>
                <a:spcPct val="0"/>
              </a:spcBef>
              <a:spcAft>
                <a:spcPct val="0"/>
              </a:spcAft>
            </a:pPr>
            <a:endParaRPr lang="en-US" altLang="zh-CN" sz="1600">
              <a:latin typeface="Times New Roman" panose="02020603050405020304"/>
              <a:ea typeface="宋体" panose="02010600030101010101" pitchFamily="2" charset="-122"/>
            </a:endParaRPr>
          </a:p>
          <a:p>
            <a:pPr marL="0" indent="279400" algn="just" defTabSz="266700">
              <a:lnSpc>
                <a:spcPct val="150000"/>
              </a:lnSpc>
              <a:spcBef>
                <a:spcPct val="0"/>
              </a:spcBef>
              <a:spcAft>
                <a:spcPct val="0"/>
              </a:spcAft>
            </a:pPr>
            <a:r>
              <a:rPr lang="en-US" altLang="zh-CN" sz="1600">
                <a:latin typeface="Times New Roman" panose="02020603050405020304"/>
                <a:ea typeface="Times New Roman" panose="02020603050405020304"/>
              </a:rPr>
              <a:t>Educational attainment: evidence </a:t>
            </a:r>
            <a:r>
              <a:rPr lang="en-US" altLang="zh-CN" sz="1600">
                <a:latin typeface="Times New Roman" panose="02020603050405020304"/>
                <a:ea typeface="宋体" panose="02010600030101010101" pitchFamily="2" charset="-122"/>
                <a:sym typeface="+mn-ea"/>
              </a:rPr>
              <a:t>supporting </a:t>
            </a:r>
            <a:r>
              <a:rPr lang="en-US" altLang="zh-CN" sz="1600" i="1">
                <a:latin typeface="Times New Roman" panose="02020603050405020304"/>
                <a:ea typeface="宋体" panose="02010600030101010101" pitchFamily="2" charset="-122"/>
                <a:sym typeface="+mn-ea"/>
              </a:rPr>
              <a:t>H</a:t>
            </a:r>
            <a:r>
              <a:rPr lang="en-US" altLang="zh-CN" sz="1600" i="1" baseline="-25000">
                <a:latin typeface="Times New Roman" panose="02020603050405020304"/>
                <a:ea typeface="宋体" panose="02010600030101010101" pitchFamily="2" charset="-122"/>
                <a:sym typeface="+mn-ea"/>
              </a:rPr>
              <a:t>1</a:t>
            </a:r>
            <a:r>
              <a:rPr lang="en-US" altLang="zh-CN" sz="1600" i="1">
                <a:latin typeface="Times New Roman" panose="02020603050405020304"/>
                <a:ea typeface="宋体" panose="02010600030101010101" pitchFamily="2" charset="-122"/>
                <a:sym typeface="+mn-ea"/>
              </a:rPr>
              <a:t>, </a:t>
            </a:r>
            <a:r>
              <a:rPr lang="en-US" altLang="zh-CN" sz="1600">
                <a:latin typeface="Times New Roman" panose="02020603050405020304"/>
                <a:ea typeface="Times New Roman" panose="02020603050405020304"/>
              </a:rPr>
              <a:t>College</a:t>
            </a:r>
            <a:r>
              <a:rPr lang="en-US" altLang="zh-CN" sz="1600">
                <a:latin typeface="Times New Roman" panose="02020603050405020304"/>
                <a:ea typeface="宋体" panose="02010600030101010101" pitchFamily="2" charset="-122"/>
              </a:rPr>
              <a:t> vs &lt; College</a:t>
            </a:r>
            <a:r>
              <a:rPr lang="en-US" altLang="zh-CN" sz="1600">
                <a:latin typeface="Times New Roman" panose="02020603050405020304"/>
                <a:ea typeface="Times New Roman" panose="02020603050405020304"/>
              </a:rPr>
              <a:t>:</a:t>
            </a:r>
            <a:r>
              <a:rPr lang="en-US" altLang="zh-CN" sz="1600">
                <a:latin typeface="Times New Roman" panose="02020603050405020304"/>
                <a:ea typeface="宋体" panose="02010600030101010101" pitchFamily="2" charset="-122"/>
              </a:rPr>
              <a:t> </a:t>
            </a:r>
            <a:r>
              <a:rPr lang="en-US" altLang="zh-CN" sz="1600" i="1">
                <a:latin typeface="Times New Roman" panose="02020603050405020304"/>
                <a:ea typeface="宋体" panose="02010600030101010101" pitchFamily="2" charset="-122"/>
              </a:rPr>
              <a:t>log(BF</a:t>
            </a:r>
            <a:r>
              <a:rPr lang="en-US" altLang="zh-CN" sz="1600" i="1" baseline="-25000">
                <a:latin typeface="Times New Roman" panose="02020603050405020304"/>
                <a:ea typeface="宋体" panose="02010600030101010101" pitchFamily="2" charset="-122"/>
              </a:rPr>
              <a:t>10</a:t>
            </a:r>
            <a:r>
              <a:rPr lang="en-US" altLang="zh-CN" sz="1600" i="1">
                <a:latin typeface="Times New Roman" panose="02020603050405020304"/>
                <a:ea typeface="宋体" panose="02010600030101010101" pitchFamily="2" charset="-122"/>
              </a:rPr>
              <a:t>)</a:t>
            </a:r>
            <a:r>
              <a:rPr lang="en-US" altLang="zh-CN" sz="1600">
                <a:latin typeface="Times New Roman" panose="02020603050405020304"/>
                <a:ea typeface="宋体" panose="02010600030101010101" pitchFamily="2" charset="-122"/>
              </a:rPr>
              <a:t> = </a:t>
            </a:r>
            <a:r>
              <a:rPr lang="en-US" altLang="zh-CN" sz="1600">
                <a:latin typeface="Times New Roman" panose="02020603050405020304"/>
                <a:ea typeface="Times New Roman" panose="02020603050405020304"/>
              </a:rPr>
              <a:t>1.14, </a:t>
            </a:r>
            <a:r>
              <a:rPr lang="en-US" altLang="zh-CN" sz="1600">
                <a:latin typeface="Times New Roman" panose="02020603050405020304"/>
                <a:ea typeface="宋体" panose="02010600030101010101" pitchFamily="2" charset="-122"/>
              </a:rPr>
              <a:t>see left </a:t>
            </a:r>
            <a:r>
              <a:rPr lang="en-US" altLang="zh-CN" sz="1600">
                <a:latin typeface="Times New Roman" panose="02020603050405020304"/>
                <a:ea typeface="Times New Roman" panose="02020603050405020304"/>
              </a:rPr>
              <a:t>FigC; high school vs &lt; high school: </a:t>
            </a:r>
            <a:r>
              <a:rPr lang="en-US" altLang="zh-CN" sz="1600" i="1">
                <a:latin typeface="Times New Roman" panose="02020603050405020304"/>
                <a:ea typeface="宋体" panose="02010600030101010101" pitchFamily="2" charset="-122"/>
              </a:rPr>
              <a:t>log(BF</a:t>
            </a:r>
            <a:r>
              <a:rPr lang="en-US" altLang="zh-CN" sz="1600" i="1" baseline="-25000">
                <a:latin typeface="Times New Roman" panose="02020603050405020304"/>
                <a:ea typeface="宋体" panose="02010600030101010101" pitchFamily="2" charset="-122"/>
              </a:rPr>
              <a:t>10</a:t>
            </a:r>
            <a:r>
              <a:rPr lang="en-US" altLang="zh-CN" sz="1600" i="1">
                <a:latin typeface="Times New Roman" panose="02020603050405020304"/>
                <a:ea typeface="宋体" panose="02010600030101010101" pitchFamily="2" charset="-122"/>
              </a:rPr>
              <a:t>)</a:t>
            </a:r>
            <a:r>
              <a:rPr lang="en-US" altLang="zh-CN" sz="1600">
                <a:latin typeface="Times New Roman" panose="02020603050405020304"/>
                <a:ea typeface="宋体" panose="02010600030101010101" pitchFamily="2" charset="-122"/>
              </a:rPr>
              <a:t> = </a:t>
            </a:r>
            <a:r>
              <a:rPr lang="en-US" altLang="zh-CN" sz="1600">
                <a:latin typeface="Times New Roman" panose="02020603050405020304"/>
                <a:ea typeface="Times New Roman" panose="02020603050405020304"/>
              </a:rPr>
              <a:t>2.91, </a:t>
            </a:r>
            <a:r>
              <a:rPr lang="en-US" altLang="zh-CN" sz="1600">
                <a:latin typeface="Times New Roman" panose="02020603050405020304"/>
                <a:ea typeface="宋体" panose="02010600030101010101" pitchFamily="2" charset="-122"/>
              </a:rPr>
              <a:t>see </a:t>
            </a:r>
            <a:r>
              <a:rPr lang="en-US" altLang="zh-CN" sz="1600">
                <a:latin typeface="Times New Roman" panose="02020603050405020304"/>
                <a:ea typeface="宋体" panose="02010600030101010101" pitchFamily="2" charset="-122"/>
                <a:sym typeface="+mn-ea"/>
              </a:rPr>
              <a:t>see left f</a:t>
            </a:r>
            <a:r>
              <a:rPr lang="en-US" altLang="zh-CN" sz="1600">
                <a:latin typeface="Times New Roman" panose="02020603050405020304"/>
                <a:ea typeface="Times New Roman" panose="02020603050405020304"/>
              </a:rPr>
              <a:t>igD</a:t>
            </a:r>
            <a:endParaRPr lang="en-US" altLang="zh-CN" sz="1600">
              <a:latin typeface="Times New Roman" panose="02020603050405020304"/>
              <a:ea typeface="Times New Roman" panose="02020603050405020304"/>
            </a:endParaRPr>
          </a:p>
        </p:txBody>
      </p:sp>
    </p:spTree>
  </p:cSld>
  <p:clrMapOvr>
    <a:masterClrMapping/>
  </p:clrMapOvr>
  <mc:AlternateContent xmlns:mc="http://schemas.openxmlformats.org/markup-compatibility/2006">
    <mc:Choice xmlns:p14="http://schemas.microsoft.com/office/powerpoint/2010/main" Requires="p14">
      <p:transition spd="slow" p14:dur="2000" advClick="0"/>
    </mc:Choice>
    <mc:Fallback>
      <p:transition spd="slow" advClick="0"/>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4825365" y="5765165"/>
            <a:ext cx="2541270" cy="368300"/>
          </a:xfrm>
          <a:prstGeom prst="rect">
            <a:avLst/>
          </a:prstGeom>
          <a:noFill/>
        </p:spPr>
        <p:txBody>
          <a:bodyPr wrap="square" rtlCol="0">
            <a:spAutoFit/>
          </a:bodyPr>
          <a:lstStyle/>
          <a:p>
            <a:r>
              <a:rPr lang="zh-CN" altLang="en-US">
                <a:solidFill>
                  <a:schemeClr val="bg2">
                    <a:lumMod val="90000"/>
                  </a:schemeClr>
                </a:solidFill>
                <a:latin typeface="宋体" panose="02010600030101010101" pitchFamily="2" charset="-122"/>
                <a:ea typeface="宋体" panose="02010600030101010101" pitchFamily="2" charset="-122"/>
              </a:rPr>
              <a:t>华中师范大学研究生会</a:t>
            </a:r>
            <a:endParaRPr lang="zh-CN" altLang="en-US">
              <a:solidFill>
                <a:schemeClr val="bg2">
                  <a:lumMod val="90000"/>
                </a:schemeClr>
              </a:solidFill>
              <a:latin typeface="宋体" panose="02010600030101010101" pitchFamily="2" charset="-122"/>
              <a:ea typeface="宋体" panose="02010600030101010101" pitchFamily="2" charset="-122"/>
            </a:endParaRPr>
          </a:p>
        </p:txBody>
      </p:sp>
      <p:sp>
        <p:nvSpPr>
          <p:cNvPr id="22" name="文本框 21"/>
          <p:cNvSpPr txBox="1"/>
          <p:nvPr/>
        </p:nvSpPr>
        <p:spPr>
          <a:xfrm>
            <a:off x="467360" y="1000760"/>
            <a:ext cx="4003040" cy="3415030"/>
          </a:xfrm>
          <a:prstGeom prst="rect">
            <a:avLst/>
          </a:prstGeom>
          <a:noFill/>
        </p:spPr>
        <p:txBody>
          <a:bodyPr wrap="square">
            <a:spAutoFit/>
          </a:bodyPr>
          <a:lstStyle/>
          <a:p>
            <a:pPr indent="457200" algn="just">
              <a:lnSpc>
                <a:spcPct val="150000"/>
              </a:lnSpc>
            </a:pPr>
            <a:r>
              <a:rPr lang="en-US" altLang="zh-CN" i="1" dirty="0">
                <a:solidFill>
                  <a:srgbClr val="FF0000"/>
                </a:solidFill>
                <a:latin typeface="Times New Roman" panose="02020603050405020304" pitchFamily="18" charset="0"/>
              </a:rPr>
              <a:t>Question 2</a:t>
            </a:r>
            <a:r>
              <a:rPr lang="en-US" altLang="zh-CN" dirty="0">
                <a:latin typeface="Times New Roman" panose="02020603050405020304" pitchFamily="18" charset="0"/>
              </a:rPr>
              <a:t>: To what extent the Chinese subjects in psychological science can represent their target population, e.g., the whole population of census data from the National Bureau of Statistics of China and from a large-scale social survey, Chinese Family Panel Study (CFPS); </a:t>
            </a:r>
            <a:endParaRPr lang="en-US" altLang="zh-CN" dirty="0">
              <a:latin typeface="Times New Roman" panose="02020603050405020304" pitchFamily="18" charset="0"/>
            </a:endParaRPr>
          </a:p>
        </p:txBody>
      </p:sp>
      <p:sp>
        <p:nvSpPr>
          <p:cNvPr id="6" name="文本框 5"/>
          <p:cNvSpPr txBox="1"/>
          <p:nvPr/>
        </p:nvSpPr>
        <p:spPr>
          <a:xfrm>
            <a:off x="6588224" y="96777"/>
            <a:ext cx="2461571" cy="400110"/>
          </a:xfrm>
          <a:prstGeom prst="rect">
            <a:avLst/>
          </a:prstGeom>
          <a:noFill/>
        </p:spPr>
        <p:txBody>
          <a:bodyPr wrap="none" rtlCol="0">
            <a:spAutoFit/>
          </a:bodyPr>
          <a:lstStyle/>
          <a:p>
            <a:r>
              <a:rPr lang="en-US" altLang="zh-CN" sz="2000" b="1" dirty="0">
                <a:solidFill>
                  <a:schemeClr val="bg1"/>
                </a:solidFill>
              </a:rPr>
              <a:t>Research background</a:t>
            </a:r>
            <a:endParaRPr lang="zh-CN" altLang="en-US" sz="2000" b="1" dirty="0">
              <a:solidFill>
                <a:schemeClr val="bg1"/>
              </a:solidFill>
            </a:endParaRPr>
          </a:p>
        </p:txBody>
      </p:sp>
      <p:sp>
        <p:nvSpPr>
          <p:cNvPr id="7" name="矩形 6"/>
          <p:cNvSpPr/>
          <p:nvPr/>
        </p:nvSpPr>
        <p:spPr>
          <a:xfrm>
            <a:off x="-1043940" y="0"/>
            <a:ext cx="12192000" cy="740410"/>
          </a:xfrm>
          <a:prstGeom prst="rect">
            <a:avLst/>
          </a:prstGeom>
          <a:solidFill>
            <a:srgbClr val="006A4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5" name="矩形 24"/>
          <p:cNvSpPr/>
          <p:nvPr/>
        </p:nvSpPr>
        <p:spPr>
          <a:xfrm>
            <a:off x="-1043940" y="4803775"/>
            <a:ext cx="12192000" cy="483235"/>
          </a:xfrm>
          <a:prstGeom prst="rect">
            <a:avLst/>
          </a:prstGeom>
          <a:solidFill>
            <a:srgbClr val="006A4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14" name="Picture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470400" y="1419860"/>
            <a:ext cx="4579620" cy="2576195"/>
          </a:xfrm>
          <a:prstGeom prst="rect">
            <a:avLst/>
          </a:prstGeom>
        </p:spPr>
      </p:pic>
      <p:sp>
        <p:nvSpPr>
          <p:cNvPr id="2" name="矩形 1"/>
          <p:cNvSpPr/>
          <p:nvPr/>
        </p:nvSpPr>
        <p:spPr>
          <a:xfrm>
            <a:off x="6917690" y="1348105"/>
            <a:ext cx="2132330" cy="1431290"/>
          </a:xfrm>
          <a:prstGeom prst="rect">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Click="0"/>
    </mc:Choice>
    <mc:Fallback>
      <p:transition spd="slow" advClick="0"/>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4825365" y="5765165"/>
            <a:ext cx="2541270" cy="368300"/>
          </a:xfrm>
          <a:prstGeom prst="rect">
            <a:avLst/>
          </a:prstGeom>
          <a:noFill/>
        </p:spPr>
        <p:txBody>
          <a:bodyPr wrap="square" rtlCol="0">
            <a:spAutoFit/>
          </a:bodyPr>
          <a:lstStyle/>
          <a:p>
            <a:r>
              <a:rPr lang="zh-CN" altLang="en-US">
                <a:solidFill>
                  <a:schemeClr val="bg2">
                    <a:lumMod val="90000"/>
                  </a:schemeClr>
                </a:solidFill>
                <a:latin typeface="宋体" panose="02010600030101010101" pitchFamily="2" charset="-122"/>
                <a:ea typeface="宋体" panose="02010600030101010101" pitchFamily="2" charset="-122"/>
              </a:rPr>
              <a:t>华中师范大学研究生会</a:t>
            </a:r>
            <a:endParaRPr lang="zh-CN" altLang="en-US">
              <a:solidFill>
                <a:schemeClr val="bg2">
                  <a:lumMod val="90000"/>
                </a:schemeClr>
              </a:solidFill>
              <a:latin typeface="宋体" panose="02010600030101010101" pitchFamily="2" charset="-122"/>
              <a:ea typeface="宋体" panose="02010600030101010101" pitchFamily="2" charset="-122"/>
            </a:endParaRPr>
          </a:p>
        </p:txBody>
      </p:sp>
      <p:sp>
        <p:nvSpPr>
          <p:cNvPr id="125" name="文本框 124"/>
          <p:cNvSpPr txBox="1"/>
          <p:nvPr/>
        </p:nvSpPr>
        <p:spPr>
          <a:xfrm>
            <a:off x="8379148" y="187032"/>
            <a:ext cx="561372" cy="461665"/>
          </a:xfrm>
          <a:prstGeom prst="rect">
            <a:avLst/>
          </a:prstGeom>
          <a:noFill/>
        </p:spPr>
        <p:txBody>
          <a:bodyPr wrap="none" rtlCol="0">
            <a:spAutoFit/>
          </a:bodyPr>
          <a:lstStyle/>
          <a:p>
            <a:r>
              <a:rPr lang="en-US" altLang="zh-CN" sz="2400" b="1" i="1" dirty="0">
                <a:solidFill>
                  <a:schemeClr val="bg1"/>
                </a:solidFill>
                <a:latin typeface="Times New Roman" panose="02020603050405020304" pitchFamily="18" charset="0"/>
              </a:rPr>
              <a:t>Q2</a:t>
            </a:r>
            <a:endParaRPr lang="zh-CN" altLang="en-US" sz="2400" b="1" i="1" dirty="0">
              <a:solidFill>
                <a:schemeClr val="bg1"/>
              </a:solidFill>
              <a:latin typeface="Times New Roman" panose="02020603050405020304" pitchFamily="18" charset="0"/>
            </a:endParaRPr>
          </a:p>
        </p:txBody>
      </p:sp>
      <p:pic>
        <p:nvPicPr>
          <p:cNvPr id="2" name="图片 1" descr="H2_Fig_gender_age_edu_general"/>
          <p:cNvPicPr>
            <a:picLocks noChangeAspect="1"/>
          </p:cNvPicPr>
          <p:nvPr/>
        </p:nvPicPr>
        <p:blipFill>
          <a:blip r:embed="rId1"/>
          <a:stretch>
            <a:fillRect/>
          </a:stretch>
        </p:blipFill>
        <p:spPr>
          <a:xfrm>
            <a:off x="35560" y="635"/>
            <a:ext cx="5143500" cy="5143500"/>
          </a:xfrm>
          <a:prstGeom prst="rect">
            <a:avLst/>
          </a:prstGeom>
        </p:spPr>
      </p:pic>
      <p:sp>
        <p:nvSpPr>
          <p:cNvPr id="3" name="文本框 2"/>
          <p:cNvSpPr txBox="1"/>
          <p:nvPr/>
        </p:nvSpPr>
        <p:spPr>
          <a:xfrm>
            <a:off x="5363845" y="1417955"/>
            <a:ext cx="3493135" cy="2306955"/>
          </a:xfrm>
          <a:prstGeom prst="rect">
            <a:avLst/>
          </a:prstGeom>
        </p:spPr>
        <p:txBody>
          <a:bodyPr wrap="square">
            <a:spAutoFit/>
          </a:bodyPr>
          <a:p>
            <a:pPr marL="0" indent="279400" algn="just" defTabSz="266700">
              <a:lnSpc>
                <a:spcPct val="150000"/>
              </a:lnSpc>
              <a:spcBef>
                <a:spcPct val="0"/>
              </a:spcBef>
              <a:spcAft>
                <a:spcPct val="0"/>
              </a:spcAft>
            </a:pPr>
            <a:r>
              <a:rPr lang="en-US" altLang="zh-CN" sz="1600">
                <a:latin typeface="Times New Roman" panose="02020603050405020304"/>
                <a:ea typeface="宋体" panose="02010600030101010101" pitchFamily="2" charset="-122"/>
              </a:rPr>
              <a:t>The differences lie in age and educational level. ased on the first two research questions, it is not difficult to see that the Chinese participants in psychology studies exhibit the characteristic "</a:t>
            </a:r>
            <a:r>
              <a:rPr lang="en-US" altLang="zh-CN" sz="1600" b="1">
                <a:solidFill>
                  <a:srgbClr val="FF0000"/>
                </a:solidFill>
                <a:latin typeface="Times New Roman" panose="02020603050405020304"/>
                <a:ea typeface="宋体" panose="02010600030101010101" pitchFamily="2" charset="-122"/>
              </a:rPr>
              <a:t>Educated</a:t>
            </a:r>
            <a:r>
              <a:rPr lang="en-US" altLang="zh-CN" sz="1600">
                <a:latin typeface="Times New Roman" panose="02020603050405020304"/>
                <a:ea typeface="宋体" panose="02010600030101010101" pitchFamily="2" charset="-122"/>
              </a:rPr>
              <a:t>."</a:t>
            </a:r>
            <a:endParaRPr lang="en-US" altLang="zh-CN" sz="1600">
              <a:latin typeface="Times New Roman" panose="02020603050405020304"/>
              <a:ea typeface="宋体" panose="02010600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Click="0"/>
    </mc:Choice>
    <mc:Fallback>
      <p:transition spd="slow" advClick="0"/>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4825365" y="5765165"/>
            <a:ext cx="2541270" cy="368300"/>
          </a:xfrm>
          <a:prstGeom prst="rect">
            <a:avLst/>
          </a:prstGeom>
          <a:noFill/>
        </p:spPr>
        <p:txBody>
          <a:bodyPr wrap="square" rtlCol="0">
            <a:spAutoFit/>
          </a:bodyPr>
          <a:lstStyle/>
          <a:p>
            <a:r>
              <a:rPr lang="zh-CN" altLang="en-US">
                <a:solidFill>
                  <a:schemeClr val="bg2">
                    <a:lumMod val="90000"/>
                  </a:schemeClr>
                </a:solidFill>
                <a:latin typeface="宋体" panose="02010600030101010101" pitchFamily="2" charset="-122"/>
                <a:ea typeface="宋体" panose="02010600030101010101" pitchFamily="2" charset="-122"/>
              </a:rPr>
              <a:t>华中师范大学研究生会</a:t>
            </a:r>
            <a:endParaRPr lang="zh-CN" altLang="en-US">
              <a:solidFill>
                <a:schemeClr val="bg2">
                  <a:lumMod val="90000"/>
                </a:schemeClr>
              </a:solidFill>
              <a:latin typeface="宋体" panose="02010600030101010101" pitchFamily="2" charset="-122"/>
              <a:ea typeface="宋体" panose="02010600030101010101" pitchFamily="2" charset="-122"/>
            </a:endParaRPr>
          </a:p>
        </p:txBody>
      </p:sp>
      <p:sp>
        <p:nvSpPr>
          <p:cNvPr id="125" name="文本框 124"/>
          <p:cNvSpPr txBox="1"/>
          <p:nvPr/>
        </p:nvSpPr>
        <p:spPr>
          <a:xfrm>
            <a:off x="8379148" y="187032"/>
            <a:ext cx="561372" cy="461665"/>
          </a:xfrm>
          <a:prstGeom prst="rect">
            <a:avLst/>
          </a:prstGeom>
          <a:noFill/>
        </p:spPr>
        <p:txBody>
          <a:bodyPr wrap="none" rtlCol="0">
            <a:spAutoFit/>
          </a:bodyPr>
          <a:lstStyle/>
          <a:p>
            <a:r>
              <a:rPr lang="en-US" altLang="zh-CN" sz="2400" b="1" i="1" dirty="0">
                <a:solidFill>
                  <a:schemeClr val="bg1"/>
                </a:solidFill>
                <a:latin typeface="Times New Roman" panose="02020603050405020304" pitchFamily="18" charset="0"/>
              </a:rPr>
              <a:t>Q2</a:t>
            </a:r>
            <a:endParaRPr lang="zh-CN" altLang="en-US" sz="2400" b="1" i="1" dirty="0">
              <a:solidFill>
                <a:schemeClr val="bg1"/>
              </a:solidFill>
              <a:latin typeface="Times New Roman" panose="02020603050405020304" pitchFamily="18" charset="0"/>
            </a:endParaRPr>
          </a:p>
        </p:txBody>
      </p:sp>
      <p:pic>
        <p:nvPicPr>
          <p:cNvPr id="3" name="图片 2" descr="H2_Fig_region_studytype (1)"/>
          <p:cNvPicPr>
            <a:picLocks noChangeAspect="1"/>
          </p:cNvPicPr>
          <p:nvPr/>
        </p:nvPicPr>
        <p:blipFill>
          <a:blip r:embed="rId1"/>
          <a:stretch>
            <a:fillRect/>
          </a:stretch>
        </p:blipFill>
        <p:spPr>
          <a:xfrm>
            <a:off x="323850" y="635"/>
            <a:ext cx="8572500" cy="5143500"/>
          </a:xfrm>
          <a:prstGeom prst="rect">
            <a:avLst/>
          </a:prstGeom>
        </p:spPr>
      </p:pic>
      <p:sp>
        <p:nvSpPr>
          <p:cNvPr id="4" name="文本框 3"/>
          <p:cNvSpPr txBox="1"/>
          <p:nvPr/>
        </p:nvSpPr>
        <p:spPr>
          <a:xfrm>
            <a:off x="539750" y="3580130"/>
            <a:ext cx="8158480" cy="922020"/>
          </a:xfrm>
          <a:prstGeom prst="rect">
            <a:avLst/>
          </a:prstGeom>
          <a:noFill/>
        </p:spPr>
        <p:txBody>
          <a:bodyPr wrap="square" rtlCol="0" anchor="t">
            <a:spAutoFit/>
          </a:bodyPr>
          <a:p>
            <a:pPr indent="457200" fontAlgn="auto">
              <a:lnSpc>
                <a:spcPct val="150000"/>
              </a:lnSpc>
            </a:pPr>
            <a:r>
              <a:rPr lang="en-US" altLang="zh-CN" b="1">
                <a:solidFill>
                  <a:schemeClr val="tx1"/>
                </a:solidFill>
                <a:latin typeface="Times New Roman" panose="02020603050405020304"/>
                <a:ea typeface="宋体" panose="02010600030101010101" pitchFamily="2" charset="-122"/>
                <a:sym typeface="+mn-ea"/>
              </a:rPr>
              <a:t>These are what we might call the “</a:t>
            </a:r>
            <a:r>
              <a:rPr lang="en-US" altLang="zh-CN" b="1">
                <a:solidFill>
                  <a:srgbClr val="FF0000"/>
                </a:solidFill>
                <a:latin typeface="Times New Roman" panose="02020603050405020304"/>
                <a:ea typeface="宋体" panose="02010600030101010101" pitchFamily="2" charset="-122"/>
                <a:sym typeface="+mn-ea"/>
              </a:rPr>
              <a:t>Educated</a:t>
            </a:r>
            <a:r>
              <a:rPr lang="en-US" altLang="zh-CN" b="1">
                <a:solidFill>
                  <a:schemeClr val="tx1"/>
                </a:solidFill>
                <a:latin typeface="Times New Roman" panose="02020603050405020304"/>
                <a:ea typeface="宋体" panose="02010600030101010101" pitchFamily="2" charset="-122"/>
                <a:sym typeface="+mn-ea"/>
              </a:rPr>
              <a:t> and </a:t>
            </a:r>
            <a:r>
              <a:rPr lang="en-US" altLang="zh-CN" b="1">
                <a:solidFill>
                  <a:srgbClr val="FF0000"/>
                </a:solidFill>
                <a:latin typeface="Times New Roman" panose="02020603050405020304"/>
                <a:ea typeface="宋体" panose="02010600030101010101" pitchFamily="2" charset="-122"/>
                <a:sym typeface="+mn-ea"/>
              </a:rPr>
              <a:t>Rich</a:t>
            </a:r>
            <a:r>
              <a:rPr lang="en-US" altLang="zh-CN" b="1">
                <a:solidFill>
                  <a:schemeClr val="tx1"/>
                </a:solidFill>
                <a:latin typeface="Times New Roman" panose="02020603050405020304"/>
                <a:ea typeface="宋体" panose="02010600030101010101" pitchFamily="2" charset="-122"/>
                <a:sym typeface="+mn-ea"/>
              </a:rPr>
              <a:t>” regions, similar to the WEIRD population in psychology research</a:t>
            </a:r>
            <a:endParaRPr lang="en-US" altLang="zh-CN" b="1">
              <a:solidFill>
                <a:schemeClr val="tx1"/>
              </a:solidFill>
              <a:latin typeface="Times New Roman" panose="02020603050405020304"/>
              <a:ea typeface="宋体" panose="02010600030101010101" pitchFamily="2"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2000" advClick="0"/>
    </mc:Choice>
    <mc:Fallback>
      <p:transition spd="slow" advClick="0"/>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4825365" y="5765165"/>
            <a:ext cx="2541270" cy="368300"/>
          </a:xfrm>
          <a:prstGeom prst="rect">
            <a:avLst/>
          </a:prstGeom>
          <a:noFill/>
        </p:spPr>
        <p:txBody>
          <a:bodyPr wrap="square" rtlCol="0">
            <a:spAutoFit/>
          </a:bodyPr>
          <a:lstStyle/>
          <a:p>
            <a:r>
              <a:rPr lang="zh-CN" altLang="en-US">
                <a:solidFill>
                  <a:schemeClr val="bg2">
                    <a:lumMod val="90000"/>
                  </a:schemeClr>
                </a:solidFill>
                <a:latin typeface="宋体" panose="02010600030101010101" pitchFamily="2" charset="-122"/>
                <a:ea typeface="宋体" panose="02010600030101010101" pitchFamily="2" charset="-122"/>
              </a:rPr>
              <a:t>华中师范大学研究生会</a:t>
            </a:r>
            <a:endParaRPr lang="zh-CN" altLang="en-US">
              <a:solidFill>
                <a:schemeClr val="bg2">
                  <a:lumMod val="90000"/>
                </a:schemeClr>
              </a:solidFill>
              <a:latin typeface="宋体" panose="02010600030101010101" pitchFamily="2" charset="-122"/>
              <a:ea typeface="宋体" panose="02010600030101010101" pitchFamily="2" charset="-122"/>
            </a:endParaRPr>
          </a:p>
        </p:txBody>
      </p:sp>
      <p:sp>
        <p:nvSpPr>
          <p:cNvPr id="22" name="文本框 21"/>
          <p:cNvSpPr txBox="1"/>
          <p:nvPr/>
        </p:nvSpPr>
        <p:spPr>
          <a:xfrm>
            <a:off x="251460" y="1419860"/>
            <a:ext cx="4191000" cy="2484120"/>
          </a:xfrm>
          <a:prstGeom prst="rect">
            <a:avLst/>
          </a:prstGeom>
          <a:noFill/>
        </p:spPr>
        <p:txBody>
          <a:bodyPr wrap="square">
            <a:noAutofit/>
          </a:bodyPr>
          <a:lstStyle/>
          <a:p>
            <a:pPr indent="457200" algn="just">
              <a:lnSpc>
                <a:spcPct val="150000"/>
              </a:lnSpc>
            </a:pPr>
            <a:r>
              <a:rPr lang="en-US" altLang="zh-CN" i="1" dirty="0">
                <a:solidFill>
                  <a:srgbClr val="FF0000"/>
                </a:solidFill>
                <a:latin typeface="Times New Roman" panose="02020603050405020304" pitchFamily="18" charset="0"/>
              </a:rPr>
              <a:t>Question3</a:t>
            </a:r>
            <a:r>
              <a:rPr lang="en-US" altLang="zh-CN" dirty="0">
                <a:latin typeface="Times New Roman" panose="02020603050405020304" pitchFamily="18" charset="0"/>
              </a:rPr>
              <a:t>: What are the shared and distinct patterns of Chinese subjects and subjects from other regions?</a:t>
            </a:r>
            <a:endParaRPr lang="en-US" altLang="zh-CN" dirty="0">
              <a:latin typeface="Times New Roman" panose="02020603050405020304" pitchFamily="18" charset="0"/>
            </a:endParaRPr>
          </a:p>
        </p:txBody>
      </p:sp>
      <p:sp>
        <p:nvSpPr>
          <p:cNvPr id="6" name="文本框 5"/>
          <p:cNvSpPr txBox="1"/>
          <p:nvPr/>
        </p:nvSpPr>
        <p:spPr>
          <a:xfrm>
            <a:off x="6588224" y="96777"/>
            <a:ext cx="2461571" cy="400110"/>
          </a:xfrm>
          <a:prstGeom prst="rect">
            <a:avLst/>
          </a:prstGeom>
          <a:noFill/>
        </p:spPr>
        <p:txBody>
          <a:bodyPr wrap="none" rtlCol="0">
            <a:spAutoFit/>
          </a:bodyPr>
          <a:lstStyle/>
          <a:p>
            <a:r>
              <a:rPr lang="en-US" altLang="zh-CN" sz="2000" b="1" dirty="0">
                <a:solidFill>
                  <a:schemeClr val="bg1"/>
                </a:solidFill>
              </a:rPr>
              <a:t>Research background</a:t>
            </a:r>
            <a:endParaRPr lang="zh-CN" altLang="en-US" sz="2000" b="1" dirty="0">
              <a:solidFill>
                <a:schemeClr val="bg1"/>
              </a:solidFill>
            </a:endParaRPr>
          </a:p>
        </p:txBody>
      </p:sp>
      <p:sp>
        <p:nvSpPr>
          <p:cNvPr id="7" name="矩形 6"/>
          <p:cNvSpPr/>
          <p:nvPr/>
        </p:nvSpPr>
        <p:spPr>
          <a:xfrm>
            <a:off x="-1043940" y="0"/>
            <a:ext cx="12192000" cy="740410"/>
          </a:xfrm>
          <a:prstGeom prst="rect">
            <a:avLst/>
          </a:prstGeom>
          <a:solidFill>
            <a:srgbClr val="006A4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5" name="矩形 24"/>
          <p:cNvSpPr/>
          <p:nvPr/>
        </p:nvSpPr>
        <p:spPr>
          <a:xfrm>
            <a:off x="-1043940" y="4803775"/>
            <a:ext cx="12192000" cy="483235"/>
          </a:xfrm>
          <a:prstGeom prst="rect">
            <a:avLst/>
          </a:prstGeom>
          <a:solidFill>
            <a:srgbClr val="006A4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14" name="Picture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470400" y="1419860"/>
            <a:ext cx="4579620" cy="2576195"/>
          </a:xfrm>
          <a:prstGeom prst="rect">
            <a:avLst/>
          </a:prstGeom>
        </p:spPr>
      </p:pic>
      <p:sp>
        <p:nvSpPr>
          <p:cNvPr id="4" name="任意多边形 3"/>
          <p:cNvSpPr/>
          <p:nvPr/>
        </p:nvSpPr>
        <p:spPr>
          <a:xfrm>
            <a:off x="5875655" y="1753870"/>
            <a:ext cx="1938655" cy="1780540"/>
          </a:xfrm>
          <a:custGeom>
            <a:avLst/>
            <a:gdLst>
              <a:gd name="connisteX0" fmla="*/ 0 w 1938655"/>
              <a:gd name="connsiteY0" fmla="*/ 1103630 h 1780540"/>
              <a:gd name="connisteX1" fmla="*/ 0 w 1938655"/>
              <a:gd name="connsiteY1" fmla="*/ 1780540 h 1780540"/>
              <a:gd name="connisteX2" fmla="*/ 1932305 w 1938655"/>
              <a:gd name="connsiteY2" fmla="*/ 1774190 h 1780540"/>
              <a:gd name="connisteX3" fmla="*/ 1938655 w 1938655"/>
              <a:gd name="connsiteY3" fmla="*/ 0 h 1780540"/>
              <a:gd name="connisteX4" fmla="*/ 1061085 w 1938655"/>
              <a:gd name="connsiteY4" fmla="*/ 6350 h 1780540"/>
              <a:gd name="connisteX5" fmla="*/ 1042670 w 1938655"/>
              <a:gd name="connsiteY5" fmla="*/ 1079500 h 1780540"/>
              <a:gd name="connisteX6" fmla="*/ 0 w 1938655"/>
              <a:gd name="connsiteY6" fmla="*/ 1103630 h 178054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rect l="l" t="t" r="r" b="b"/>
            <a:pathLst>
              <a:path w="1938655" h="1780540">
                <a:moveTo>
                  <a:pt x="0" y="1103630"/>
                </a:moveTo>
                <a:lnTo>
                  <a:pt x="0" y="1780540"/>
                </a:lnTo>
                <a:lnTo>
                  <a:pt x="1932305" y="1774190"/>
                </a:lnTo>
                <a:lnTo>
                  <a:pt x="1938655" y="0"/>
                </a:lnTo>
                <a:lnTo>
                  <a:pt x="1061085" y="6350"/>
                </a:lnTo>
                <a:lnTo>
                  <a:pt x="1042670" y="1079500"/>
                </a:lnTo>
                <a:lnTo>
                  <a:pt x="0" y="1103630"/>
                </a:lnTo>
                <a:close/>
              </a:path>
            </a:pathLst>
          </a:cu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Click="0"/>
    </mc:Choice>
    <mc:Fallback>
      <p:transition spd="slow" advClick="0"/>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1129983" y="1148080"/>
            <a:ext cx="6453505" cy="2847340"/>
            <a:chOff x="2097" y="1800"/>
            <a:chExt cx="10163" cy="4484"/>
          </a:xfrm>
        </p:grpSpPr>
        <p:sp>
          <p:nvSpPr>
            <p:cNvPr id="66" name="矩形: 圆角 65"/>
            <p:cNvSpPr/>
            <p:nvPr/>
          </p:nvSpPr>
          <p:spPr>
            <a:xfrm>
              <a:off x="2097" y="3480"/>
              <a:ext cx="3062" cy="1126"/>
            </a:xfrm>
            <a:prstGeom prst="roundRect">
              <a:avLst/>
            </a:prstGeom>
            <a:noFill/>
            <a:ln>
              <a:noFill/>
            </a:ln>
          </p:spPr>
          <p:txBody>
            <a:bodyPr wrap="square">
              <a:spAutoFit/>
            </a:bodyPr>
            <a:lstStyle/>
            <a:p>
              <a:pPr algn="ctr"/>
              <a:r>
                <a:rPr lang="en-US" altLang="zh-CN" sz="3600" b="1" dirty="0">
                  <a:ln w="6350">
                    <a:noFill/>
                  </a:ln>
                  <a:solidFill>
                    <a:schemeClr val="tx1">
                      <a:lumMod val="75000"/>
                    </a:schemeClr>
                  </a:solidFill>
                  <a:latin typeface="Times New Roman" panose="02020603050405020304" pitchFamily="18" charset="0"/>
                  <a:ea typeface="宋体" panose="02010600030101010101" pitchFamily="2" charset="-122"/>
                </a:rPr>
                <a:t>Content</a:t>
              </a:r>
              <a:endParaRPr lang="zh-CN" altLang="en-US" sz="3600" b="1" dirty="0">
                <a:ln w="6350">
                  <a:noFill/>
                </a:ln>
                <a:solidFill>
                  <a:schemeClr val="tx1">
                    <a:lumMod val="75000"/>
                  </a:schemeClr>
                </a:solidFill>
                <a:latin typeface="Times New Roman" panose="02020603050405020304" pitchFamily="18" charset="0"/>
                <a:ea typeface="宋体" panose="02010600030101010101" pitchFamily="2" charset="-122"/>
              </a:endParaRPr>
            </a:p>
          </p:txBody>
        </p:sp>
        <p:grpSp>
          <p:nvGrpSpPr>
            <p:cNvPr id="8" name="组合 7"/>
            <p:cNvGrpSpPr/>
            <p:nvPr/>
          </p:nvGrpSpPr>
          <p:grpSpPr>
            <a:xfrm>
              <a:off x="6746" y="1800"/>
              <a:ext cx="5514" cy="4484"/>
              <a:chOff x="6973" y="2393"/>
              <a:chExt cx="5514" cy="4484"/>
            </a:xfrm>
          </p:grpSpPr>
          <p:grpSp>
            <p:nvGrpSpPr>
              <p:cNvPr id="15" name="组合 14"/>
              <p:cNvGrpSpPr/>
              <p:nvPr/>
            </p:nvGrpSpPr>
            <p:grpSpPr>
              <a:xfrm>
                <a:off x="6973" y="2393"/>
                <a:ext cx="4308" cy="3300"/>
                <a:chOff x="4058197" y="1139386"/>
                <a:chExt cx="2735663" cy="2095254"/>
              </a:xfrm>
            </p:grpSpPr>
            <p:sp>
              <p:nvSpPr>
                <p:cNvPr id="64" name="矩形: 圆角 63"/>
                <p:cNvSpPr/>
                <p:nvPr/>
              </p:nvSpPr>
              <p:spPr>
                <a:xfrm>
                  <a:off x="4058197" y="1139386"/>
                  <a:ext cx="1891724" cy="510778"/>
                </a:xfrm>
                <a:prstGeom prst="roundRect">
                  <a:avLst/>
                </a:prstGeom>
                <a:noFill/>
              </p:spPr>
              <p:txBody>
                <a:bodyPr wrap="none">
                  <a:spAutoFit/>
                </a:bodyPr>
                <a:lstStyle/>
                <a:p>
                  <a:pPr algn="ctr"/>
                  <a:r>
                    <a:rPr lang="en-US" altLang="zh-CN" sz="2400" b="1" dirty="0">
                      <a:ln w="6350">
                        <a:noFill/>
                      </a:ln>
                      <a:solidFill>
                        <a:schemeClr val="tx1">
                          <a:lumMod val="75000"/>
                        </a:schemeClr>
                      </a:solidFill>
                      <a:latin typeface="Times New Roman" panose="02020603050405020304" pitchFamily="18" charset="0"/>
                      <a:ea typeface="宋体" panose="02010600030101010101" pitchFamily="2" charset="-122"/>
                    </a:rPr>
                    <a:t>Introduction</a:t>
                  </a:r>
                  <a:endParaRPr lang="zh-CN" altLang="en-US" sz="2400" b="1" dirty="0">
                    <a:ln w="6350">
                      <a:noFill/>
                    </a:ln>
                    <a:solidFill>
                      <a:schemeClr val="tx1">
                        <a:lumMod val="75000"/>
                      </a:schemeClr>
                    </a:solidFill>
                    <a:latin typeface="Times New Roman" panose="02020603050405020304" pitchFamily="18" charset="0"/>
                    <a:ea typeface="宋体" panose="02010600030101010101" pitchFamily="2" charset="-122"/>
                  </a:endParaRPr>
                </a:p>
              </p:txBody>
            </p:sp>
            <p:sp>
              <p:nvSpPr>
                <p:cNvPr id="10" name="矩形: 圆角 9"/>
                <p:cNvSpPr/>
                <p:nvPr/>
              </p:nvSpPr>
              <p:spPr>
                <a:xfrm>
                  <a:off x="4058197" y="2723862"/>
                  <a:ext cx="2735663" cy="510778"/>
                </a:xfrm>
                <a:prstGeom prst="roundRect">
                  <a:avLst/>
                </a:prstGeom>
                <a:noFill/>
              </p:spPr>
              <p:txBody>
                <a:bodyPr wrap="none">
                  <a:spAutoFit/>
                </a:bodyPr>
                <a:lstStyle/>
                <a:p>
                  <a:pPr algn="ctr"/>
                  <a:r>
                    <a:rPr lang="en-US" altLang="zh-CN" sz="2400" b="1" dirty="0">
                      <a:ln w="6350">
                        <a:noFill/>
                      </a:ln>
                      <a:solidFill>
                        <a:schemeClr val="tx1">
                          <a:lumMod val="75000"/>
                        </a:schemeClr>
                      </a:solidFill>
                      <a:latin typeface="Times New Roman" panose="02020603050405020304" pitchFamily="18" charset="0"/>
                      <a:ea typeface="宋体" panose="02010600030101010101" pitchFamily="2" charset="-122"/>
                    </a:rPr>
                    <a:t>Preliminary results</a:t>
                  </a:r>
                  <a:endParaRPr lang="zh-CN" altLang="en-US" sz="2400" b="1" dirty="0">
                    <a:ln w="6350">
                      <a:noFill/>
                    </a:ln>
                    <a:solidFill>
                      <a:schemeClr val="tx1">
                        <a:lumMod val="75000"/>
                      </a:schemeClr>
                    </a:solidFill>
                    <a:latin typeface="Times New Roman" panose="02020603050405020304" pitchFamily="18" charset="0"/>
                    <a:ea typeface="宋体" panose="02010600030101010101" pitchFamily="2" charset="-122"/>
                  </a:endParaRPr>
                </a:p>
              </p:txBody>
            </p:sp>
            <p:sp>
              <p:nvSpPr>
                <p:cNvPr id="13" name="矩形: 圆角 12"/>
                <p:cNvSpPr/>
                <p:nvPr/>
              </p:nvSpPr>
              <p:spPr>
                <a:xfrm>
                  <a:off x="4058197" y="1931624"/>
                  <a:ext cx="1257419" cy="510778"/>
                </a:xfrm>
                <a:prstGeom prst="roundRect">
                  <a:avLst/>
                </a:prstGeom>
                <a:noFill/>
              </p:spPr>
              <p:txBody>
                <a:bodyPr wrap="none">
                  <a:spAutoFit/>
                </a:bodyPr>
                <a:lstStyle/>
                <a:p>
                  <a:pPr algn="ctr"/>
                  <a:r>
                    <a:rPr lang="en-US" altLang="zh-CN" sz="2400" b="1" dirty="0">
                      <a:ln w="6350">
                        <a:noFill/>
                      </a:ln>
                      <a:solidFill>
                        <a:schemeClr val="tx1">
                          <a:lumMod val="75000"/>
                        </a:schemeClr>
                      </a:solidFill>
                      <a:latin typeface="Times New Roman" panose="02020603050405020304" pitchFamily="18" charset="0"/>
                      <a:ea typeface="宋体" panose="02010600030101010101" pitchFamily="2" charset="-122"/>
                    </a:rPr>
                    <a:t>Method</a:t>
                  </a:r>
                  <a:endParaRPr lang="zh-CN" altLang="en-US" sz="2400" b="1" dirty="0">
                    <a:ln w="6350">
                      <a:noFill/>
                    </a:ln>
                    <a:solidFill>
                      <a:schemeClr val="tx1">
                        <a:lumMod val="75000"/>
                      </a:schemeClr>
                    </a:solidFill>
                    <a:latin typeface="Times New Roman" panose="02020603050405020304" pitchFamily="18" charset="0"/>
                    <a:ea typeface="宋体" panose="02010600030101010101" pitchFamily="2" charset="-122"/>
                  </a:endParaRPr>
                </a:p>
              </p:txBody>
            </p:sp>
          </p:grpSp>
          <p:sp>
            <p:nvSpPr>
              <p:cNvPr id="2" name="矩形: 圆角 9"/>
              <p:cNvSpPr/>
              <p:nvPr/>
            </p:nvSpPr>
            <p:spPr>
              <a:xfrm>
                <a:off x="6973" y="6074"/>
                <a:ext cx="5514" cy="803"/>
              </a:xfrm>
              <a:prstGeom prst="roundRect">
                <a:avLst/>
              </a:prstGeom>
              <a:noFill/>
            </p:spPr>
            <p:txBody>
              <a:bodyPr wrap="none">
                <a:spAutoFit/>
              </a:bodyPr>
              <a:p>
                <a:pPr algn="ctr"/>
                <a:r>
                  <a:rPr lang="en-US" altLang="zh-CN" sz="2400" b="1" dirty="0">
                    <a:ln w="6350">
                      <a:noFill/>
                    </a:ln>
                    <a:solidFill>
                      <a:schemeClr val="tx1">
                        <a:lumMod val="75000"/>
                      </a:schemeClr>
                    </a:solidFill>
                    <a:latin typeface="Times New Roman" panose="02020603050405020304" pitchFamily="18" charset="0"/>
                    <a:ea typeface="宋体" panose="02010600030101010101" pitchFamily="2" charset="-122"/>
                  </a:rPr>
                  <a:t>Conclusion &amp; Suggestion</a:t>
                </a:r>
                <a:endParaRPr lang="en-US" altLang="zh-CN" sz="2400" b="1" dirty="0">
                  <a:ln w="6350">
                    <a:noFill/>
                  </a:ln>
                  <a:solidFill>
                    <a:schemeClr val="tx1">
                      <a:lumMod val="75000"/>
                    </a:schemeClr>
                  </a:solidFill>
                  <a:latin typeface="Times New Roman" panose="02020603050405020304" pitchFamily="18" charset="0"/>
                  <a:ea typeface="宋体" panose="02010600030101010101" pitchFamily="2" charset="-122"/>
                </a:endParaRPr>
              </a:p>
            </p:txBody>
          </p:sp>
        </p:grpSp>
      </p:grpSp>
      <p:sp>
        <p:nvSpPr>
          <p:cNvPr id="9" name="直角三角形 8"/>
          <p:cNvSpPr/>
          <p:nvPr/>
        </p:nvSpPr>
        <p:spPr>
          <a:xfrm rot="5400000">
            <a:off x="-1208405" y="-1172210"/>
            <a:ext cx="3716655" cy="3716655"/>
          </a:xfrm>
          <a:prstGeom prst="rtTriangle">
            <a:avLst/>
          </a:prstGeom>
          <a:solidFill>
            <a:srgbClr val="006A44"/>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2" name="直角三角形 11"/>
          <p:cNvSpPr/>
          <p:nvPr/>
        </p:nvSpPr>
        <p:spPr>
          <a:xfrm rot="16200000">
            <a:off x="6372225" y="2787650"/>
            <a:ext cx="3716655" cy="3716655"/>
          </a:xfrm>
          <a:prstGeom prst="rtTriangle">
            <a:avLst/>
          </a:prstGeom>
          <a:solidFill>
            <a:srgbClr val="006A44"/>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Click="0"/>
    </mc:Choice>
    <mc:Fallback>
      <p:transition spd="slow" advClick="0"/>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4825365" y="5765165"/>
            <a:ext cx="2541270" cy="368300"/>
          </a:xfrm>
          <a:prstGeom prst="rect">
            <a:avLst/>
          </a:prstGeom>
          <a:noFill/>
        </p:spPr>
        <p:txBody>
          <a:bodyPr wrap="square" rtlCol="0">
            <a:spAutoFit/>
          </a:bodyPr>
          <a:lstStyle/>
          <a:p>
            <a:r>
              <a:rPr lang="zh-CN" altLang="en-US">
                <a:solidFill>
                  <a:schemeClr val="bg2">
                    <a:lumMod val="90000"/>
                  </a:schemeClr>
                </a:solidFill>
                <a:latin typeface="宋体" panose="02010600030101010101" pitchFamily="2" charset="-122"/>
                <a:ea typeface="宋体" panose="02010600030101010101" pitchFamily="2" charset="-122"/>
              </a:rPr>
              <a:t>华中师范大学研究生会</a:t>
            </a:r>
            <a:endParaRPr lang="zh-CN" altLang="en-US">
              <a:solidFill>
                <a:schemeClr val="bg2">
                  <a:lumMod val="90000"/>
                </a:schemeClr>
              </a:solidFill>
              <a:latin typeface="宋体" panose="02010600030101010101" pitchFamily="2" charset="-122"/>
              <a:ea typeface="宋体" panose="02010600030101010101" pitchFamily="2" charset="-122"/>
            </a:endParaRPr>
          </a:p>
        </p:txBody>
      </p:sp>
      <p:sp>
        <p:nvSpPr>
          <p:cNvPr id="125" name="文本框 124"/>
          <p:cNvSpPr txBox="1"/>
          <p:nvPr/>
        </p:nvSpPr>
        <p:spPr>
          <a:xfrm>
            <a:off x="8379148" y="187032"/>
            <a:ext cx="561372" cy="461665"/>
          </a:xfrm>
          <a:prstGeom prst="rect">
            <a:avLst/>
          </a:prstGeom>
          <a:noFill/>
        </p:spPr>
        <p:txBody>
          <a:bodyPr wrap="none" rtlCol="0">
            <a:spAutoFit/>
          </a:bodyPr>
          <a:lstStyle/>
          <a:p>
            <a:r>
              <a:rPr lang="en-US" altLang="zh-CN" sz="2400" b="1" i="1" dirty="0">
                <a:solidFill>
                  <a:schemeClr val="bg1"/>
                </a:solidFill>
                <a:latin typeface="Times New Roman" panose="02020603050405020304" pitchFamily="18" charset="0"/>
              </a:rPr>
              <a:t>Q2</a:t>
            </a:r>
            <a:endParaRPr lang="zh-CN" altLang="en-US" sz="2400" b="1" i="1" dirty="0">
              <a:solidFill>
                <a:schemeClr val="bg1"/>
              </a:solidFill>
              <a:latin typeface="Times New Roman" panose="02020603050405020304" pitchFamily="18" charset="0"/>
            </a:endParaRPr>
          </a:p>
        </p:txBody>
      </p:sp>
      <p:pic>
        <p:nvPicPr>
          <p:cNvPr id="2" name="图片 1" descr="0"/>
          <p:cNvPicPr>
            <a:picLocks noChangeAspect="1"/>
          </p:cNvPicPr>
          <p:nvPr/>
        </p:nvPicPr>
        <p:blipFill>
          <a:blip r:embed="rId1"/>
          <a:stretch>
            <a:fillRect/>
          </a:stretch>
        </p:blipFill>
        <p:spPr>
          <a:xfrm>
            <a:off x="-36195" y="635"/>
            <a:ext cx="5143500" cy="5143500"/>
          </a:xfrm>
          <a:prstGeom prst="rect">
            <a:avLst/>
          </a:prstGeom>
        </p:spPr>
      </p:pic>
      <p:sp>
        <p:nvSpPr>
          <p:cNvPr id="4" name="文本框 3"/>
          <p:cNvSpPr txBox="1"/>
          <p:nvPr/>
        </p:nvSpPr>
        <p:spPr>
          <a:xfrm>
            <a:off x="5078095" y="1423035"/>
            <a:ext cx="3862705" cy="2299335"/>
          </a:xfrm>
          <a:prstGeom prst="rect">
            <a:avLst/>
          </a:prstGeom>
        </p:spPr>
        <p:txBody>
          <a:bodyPr wrap="square">
            <a:spAutoFit/>
          </a:bodyPr>
          <a:p>
            <a:pPr marL="0" indent="0" algn="just" defTabSz="266700">
              <a:lnSpc>
                <a:spcPct val="114000"/>
              </a:lnSpc>
              <a:spcBef>
                <a:spcPct val="0"/>
              </a:spcBef>
              <a:spcAft>
                <a:spcPct val="0"/>
              </a:spcAft>
            </a:pPr>
            <a:r>
              <a:rPr lang="en-US" altLang="zh-CN" b="1">
                <a:solidFill>
                  <a:srgbClr val="FF0000"/>
                </a:solidFill>
                <a:latin typeface="Times New Roman" panose="02020603050405020304"/>
                <a:ea typeface="Times New Roman" panose="02020603050405020304"/>
              </a:rPr>
              <a:t>24</a:t>
            </a:r>
            <a:r>
              <a:rPr lang="en-US" altLang="zh-CN">
                <a:latin typeface="Times New Roman" panose="02020603050405020304"/>
                <a:ea typeface="宋体" panose="02010600030101010101" pitchFamily="2" charset="-122"/>
              </a:rPr>
              <a:t> </a:t>
            </a:r>
            <a:r>
              <a:rPr lang="en-US" altLang="zh-CN">
                <a:latin typeface="Times New Roman" panose="02020603050405020304"/>
                <a:ea typeface="Times New Roman" panose="02020603050405020304"/>
              </a:rPr>
              <a:t>countries had </a:t>
            </a:r>
            <a:r>
              <a:rPr lang="en-US" altLang="zh-CN">
                <a:latin typeface="Times New Roman" panose="02020603050405020304"/>
                <a:ea typeface="等线" panose="02010600030101010101" pitchFamily="2" charset="-122"/>
              </a:rPr>
              <a:t>different </a:t>
            </a:r>
            <a:r>
              <a:rPr lang="en-US" altLang="zh-CN">
                <a:latin typeface="Times New Roman" panose="02020603050405020304"/>
                <a:ea typeface="Times New Roman" panose="02020603050405020304"/>
              </a:rPr>
              <a:t>gender</a:t>
            </a:r>
            <a:r>
              <a:rPr lang="en-US" altLang="zh-CN">
                <a:latin typeface="Times New Roman" panose="02020603050405020304"/>
                <a:ea typeface="等线" panose="02010600030101010101" pitchFamily="2" charset="-122"/>
              </a:rPr>
              <a:t> ratios compared to Chinese psychological samples. </a:t>
            </a:r>
            <a:endParaRPr lang="en-US" altLang="zh-CN">
              <a:latin typeface="Times New Roman" panose="02020603050405020304"/>
              <a:ea typeface="等线" panose="02010600030101010101" pitchFamily="2" charset="-122"/>
            </a:endParaRPr>
          </a:p>
          <a:p>
            <a:pPr marL="0" indent="0" algn="just" defTabSz="266700">
              <a:lnSpc>
                <a:spcPct val="114000"/>
              </a:lnSpc>
              <a:spcBef>
                <a:spcPct val="0"/>
              </a:spcBef>
              <a:spcAft>
                <a:spcPct val="0"/>
              </a:spcAft>
            </a:pPr>
            <a:endParaRPr lang="en-US" altLang="zh-CN">
              <a:latin typeface="Times New Roman" panose="02020603050405020304"/>
              <a:ea typeface="等线" panose="02010600030101010101" pitchFamily="2" charset="-122"/>
            </a:endParaRPr>
          </a:p>
          <a:p>
            <a:pPr marL="0" indent="0" algn="just" defTabSz="266700">
              <a:lnSpc>
                <a:spcPct val="114000"/>
              </a:lnSpc>
              <a:spcBef>
                <a:spcPct val="0"/>
              </a:spcBef>
              <a:spcAft>
                <a:spcPct val="0"/>
              </a:spcAft>
            </a:pPr>
            <a:r>
              <a:rPr lang="en-US" altLang="zh-CN" b="1">
                <a:solidFill>
                  <a:srgbClr val="FF0000"/>
                </a:solidFill>
                <a:latin typeface="Times New Roman" panose="02020603050405020304"/>
                <a:ea typeface="等线" panose="02010600030101010101" pitchFamily="2" charset="-122"/>
              </a:rPr>
              <a:t>28</a:t>
            </a:r>
            <a:r>
              <a:rPr lang="en-US" altLang="zh-CN">
                <a:latin typeface="Times New Roman" panose="02020603050405020304"/>
                <a:ea typeface="等线" panose="02010600030101010101" pitchFamily="2" charset="-122"/>
              </a:rPr>
              <a:t> countries </a:t>
            </a:r>
            <a:r>
              <a:rPr lang="en-US" altLang="zh-CN">
                <a:latin typeface="Times New Roman" panose="02020603050405020304"/>
                <a:ea typeface="Times New Roman" panose="02020603050405020304"/>
              </a:rPr>
              <a:t>showed a</a:t>
            </a:r>
            <a:r>
              <a:rPr lang="en-US" altLang="zh-CN">
                <a:latin typeface="Times New Roman" panose="02020603050405020304"/>
                <a:ea typeface="等线" panose="02010600030101010101" pitchFamily="2" charset="-122"/>
              </a:rPr>
              <a:t> higher proportion of female </a:t>
            </a:r>
            <a:r>
              <a:rPr lang="en-US" altLang="zh-CN">
                <a:latin typeface="Times New Roman" panose="02020603050405020304"/>
                <a:ea typeface="Times New Roman" panose="02020603050405020304"/>
              </a:rPr>
              <a:t>subjects</a:t>
            </a:r>
            <a:r>
              <a:rPr lang="en-US" altLang="zh-CN">
                <a:latin typeface="Times New Roman" panose="02020603050405020304"/>
                <a:ea typeface="等线" panose="02010600030101010101" pitchFamily="2" charset="-122"/>
              </a:rPr>
              <a:t> than Chinese samples</a:t>
            </a:r>
            <a:endParaRPr lang="en-US" altLang="zh-CN">
              <a:latin typeface="Times New Roman" panose="02020603050405020304"/>
              <a:ea typeface="等线" panose="02010600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Click="0"/>
    </mc:Choice>
    <mc:Fallback>
      <p:transition spd="slow" advClick="0"/>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4825365" y="5765165"/>
            <a:ext cx="2541270" cy="368300"/>
          </a:xfrm>
          <a:prstGeom prst="rect">
            <a:avLst/>
          </a:prstGeom>
          <a:noFill/>
        </p:spPr>
        <p:txBody>
          <a:bodyPr wrap="square" rtlCol="0">
            <a:spAutoFit/>
          </a:bodyPr>
          <a:lstStyle/>
          <a:p>
            <a:r>
              <a:rPr lang="zh-CN" altLang="en-US">
                <a:solidFill>
                  <a:schemeClr val="bg2">
                    <a:lumMod val="90000"/>
                  </a:schemeClr>
                </a:solidFill>
                <a:latin typeface="宋体" panose="02010600030101010101" pitchFamily="2" charset="-122"/>
                <a:ea typeface="宋体" panose="02010600030101010101" pitchFamily="2" charset="-122"/>
              </a:rPr>
              <a:t>华中师范大学研究生会</a:t>
            </a:r>
            <a:endParaRPr lang="zh-CN" altLang="en-US">
              <a:solidFill>
                <a:schemeClr val="bg2">
                  <a:lumMod val="90000"/>
                </a:schemeClr>
              </a:solidFill>
              <a:latin typeface="宋体" panose="02010600030101010101" pitchFamily="2" charset="-122"/>
              <a:ea typeface="宋体" panose="02010600030101010101" pitchFamily="2" charset="-122"/>
            </a:endParaRPr>
          </a:p>
        </p:txBody>
      </p:sp>
      <p:sp>
        <p:nvSpPr>
          <p:cNvPr id="125" name="文本框 124"/>
          <p:cNvSpPr txBox="1"/>
          <p:nvPr/>
        </p:nvSpPr>
        <p:spPr>
          <a:xfrm>
            <a:off x="8379148" y="187032"/>
            <a:ext cx="561372" cy="461665"/>
          </a:xfrm>
          <a:prstGeom prst="rect">
            <a:avLst/>
          </a:prstGeom>
          <a:noFill/>
        </p:spPr>
        <p:txBody>
          <a:bodyPr wrap="none" rtlCol="0">
            <a:spAutoFit/>
          </a:bodyPr>
          <a:lstStyle/>
          <a:p>
            <a:r>
              <a:rPr lang="en-US" altLang="zh-CN" sz="2400" b="1" i="1" dirty="0">
                <a:solidFill>
                  <a:schemeClr val="bg1"/>
                </a:solidFill>
                <a:latin typeface="Times New Roman" panose="02020603050405020304" pitchFamily="18" charset="0"/>
              </a:rPr>
              <a:t>Q2</a:t>
            </a:r>
            <a:endParaRPr lang="zh-CN" altLang="en-US" sz="2400" b="1" i="1" dirty="0">
              <a:solidFill>
                <a:schemeClr val="bg1"/>
              </a:solidFill>
              <a:latin typeface="Times New Roman" panose="02020603050405020304" pitchFamily="18" charset="0"/>
            </a:endParaRPr>
          </a:p>
        </p:txBody>
      </p:sp>
      <p:pic>
        <p:nvPicPr>
          <p:cNvPr id="3" name="图片 2" descr="1"/>
          <p:cNvPicPr>
            <a:picLocks noChangeAspect="1"/>
          </p:cNvPicPr>
          <p:nvPr/>
        </p:nvPicPr>
        <p:blipFill>
          <a:blip r:embed="rId1"/>
          <a:stretch>
            <a:fillRect/>
          </a:stretch>
        </p:blipFill>
        <p:spPr>
          <a:xfrm>
            <a:off x="0" y="0"/>
            <a:ext cx="5143500" cy="5143500"/>
          </a:xfrm>
          <a:prstGeom prst="rect">
            <a:avLst/>
          </a:prstGeom>
        </p:spPr>
      </p:pic>
      <p:sp>
        <p:nvSpPr>
          <p:cNvPr id="4" name="文本框 3"/>
          <p:cNvSpPr txBox="1"/>
          <p:nvPr/>
        </p:nvSpPr>
        <p:spPr>
          <a:xfrm>
            <a:off x="5143500" y="1779270"/>
            <a:ext cx="3795395" cy="1772285"/>
          </a:xfrm>
          <a:prstGeom prst="rect">
            <a:avLst/>
          </a:prstGeom>
        </p:spPr>
        <p:txBody>
          <a:bodyPr wrap="square">
            <a:spAutoFit/>
          </a:bodyPr>
          <a:p>
            <a:pPr marL="0" indent="0" algn="just" defTabSz="266700">
              <a:lnSpc>
                <a:spcPct val="114000"/>
              </a:lnSpc>
              <a:spcBef>
                <a:spcPct val="0"/>
              </a:spcBef>
              <a:spcAft>
                <a:spcPct val="0"/>
              </a:spcAft>
            </a:pPr>
            <a:r>
              <a:rPr lang="en-US" altLang="zh-CN" sz="1600" b="1">
                <a:solidFill>
                  <a:srgbClr val="FF0000"/>
                </a:solidFill>
                <a:latin typeface="Times New Roman" panose="02020603050405020304"/>
                <a:ea typeface="Times New Roman" panose="02020603050405020304"/>
              </a:rPr>
              <a:t>2</a:t>
            </a:r>
            <a:r>
              <a:rPr lang="en-US" altLang="zh-CN" sz="1600">
                <a:latin typeface="Times New Roman" panose="02020603050405020304"/>
                <a:ea typeface="等线" panose="02010600030101010101" pitchFamily="2" charset="-122"/>
              </a:rPr>
              <a:t> countries had different age</a:t>
            </a:r>
            <a:r>
              <a:rPr lang="" altLang="en-US" sz="1600">
                <a:latin typeface="Times New Roman" panose="02020603050405020304"/>
                <a:ea typeface="等线" panose="02010600030101010101" pitchFamily="2" charset="-122"/>
              </a:rPr>
              <a:t> </a:t>
            </a:r>
            <a:r>
              <a:rPr lang="en-US" altLang="zh-CN" sz="1600">
                <a:latin typeface="Times New Roman" panose="02020603050405020304"/>
                <a:ea typeface="等线" panose="02010600030101010101" pitchFamily="2" charset="-122"/>
              </a:rPr>
              <a:t>ratios compared to Chinese psychological samples</a:t>
            </a:r>
            <a:r>
              <a:rPr lang="en-US" altLang="zh-CN" sz="1600">
                <a:latin typeface="Times New Roman" panose="02020603050405020304"/>
                <a:ea typeface="等线" panose="02010600030101010101" pitchFamily="2" charset="-122"/>
              </a:rPr>
              <a:t>. </a:t>
            </a:r>
            <a:endParaRPr lang="en-US" altLang="zh-CN" sz="1600">
              <a:latin typeface="Times New Roman" panose="02020603050405020304"/>
              <a:ea typeface="等线" panose="02010600030101010101" pitchFamily="2" charset="-122"/>
            </a:endParaRPr>
          </a:p>
          <a:p>
            <a:pPr marL="0" indent="0" algn="just" defTabSz="266700">
              <a:lnSpc>
                <a:spcPct val="114000"/>
              </a:lnSpc>
              <a:spcBef>
                <a:spcPct val="0"/>
              </a:spcBef>
              <a:spcAft>
                <a:spcPct val="0"/>
              </a:spcAft>
            </a:pPr>
            <a:endParaRPr lang="en-US" altLang="zh-CN" sz="1600">
              <a:latin typeface="Times New Roman" panose="02020603050405020304"/>
              <a:ea typeface="等线" panose="02010600030101010101" pitchFamily="2" charset="-122"/>
            </a:endParaRPr>
          </a:p>
          <a:p>
            <a:pPr marL="0" indent="0" algn="just" defTabSz="266700">
              <a:lnSpc>
                <a:spcPct val="114000"/>
              </a:lnSpc>
              <a:spcBef>
                <a:spcPct val="0"/>
              </a:spcBef>
              <a:spcAft>
                <a:spcPct val="0"/>
              </a:spcAft>
            </a:pPr>
            <a:r>
              <a:rPr lang="en-US" altLang="zh-CN" sz="1600" b="1">
                <a:solidFill>
                  <a:srgbClr val="FF0000"/>
                </a:solidFill>
                <a:latin typeface="Times New Roman" panose="02020603050405020304"/>
                <a:ea typeface="Times New Roman" panose="02020603050405020304"/>
              </a:rPr>
              <a:t>17</a:t>
            </a:r>
            <a:r>
              <a:rPr lang="en-US" altLang="zh-CN" sz="1600">
                <a:latin typeface="Times New Roman" panose="02020603050405020304"/>
                <a:ea typeface="Times New Roman" panose="02020603050405020304"/>
              </a:rPr>
              <a:t> countries and regions showed a higher proportion of subjects in 18~25 age bracket than Chinese samples</a:t>
            </a:r>
            <a:endParaRPr lang="en-US" altLang="zh-CN" sz="1600">
              <a:latin typeface="Times New Roman" panose="02020603050405020304"/>
              <a:ea typeface="Times New Roman" panose="02020603050405020304"/>
            </a:endParaRPr>
          </a:p>
        </p:txBody>
      </p:sp>
    </p:spTree>
  </p:cSld>
  <p:clrMapOvr>
    <a:masterClrMapping/>
  </p:clrMapOvr>
  <mc:AlternateContent xmlns:mc="http://schemas.openxmlformats.org/markup-compatibility/2006">
    <mc:Choice xmlns:p14="http://schemas.microsoft.com/office/powerpoint/2010/main" Requires="p14">
      <p:transition spd="slow" p14:dur="2000" advClick="0"/>
    </mc:Choice>
    <mc:Fallback>
      <p:transition spd="slow" advClick="0"/>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1861592" y="2061524"/>
            <a:ext cx="5420815" cy="829945"/>
            <a:chOff x="2195736" y="1100737"/>
            <a:chExt cx="4750014" cy="1276622"/>
          </a:xfrm>
        </p:grpSpPr>
        <p:sp>
          <p:nvSpPr>
            <p:cNvPr id="41" name="矩形 40"/>
            <p:cNvSpPr/>
            <p:nvPr/>
          </p:nvSpPr>
          <p:spPr>
            <a:xfrm>
              <a:off x="2195736" y="1100737"/>
              <a:ext cx="790518" cy="1276622"/>
            </a:xfrm>
            <a:prstGeom prst="rect">
              <a:avLst/>
            </a:prstGeom>
          </p:spPr>
          <p:txBody>
            <a:bodyPr wrap="square">
              <a:spAutoFit/>
            </a:bodyPr>
            <a:lstStyle/>
            <a:p>
              <a:pPr algn="ctr"/>
              <a:r>
                <a:rPr lang="en-US" altLang="zh-CN" sz="4800" b="1" dirty="0">
                  <a:ln w="6350">
                    <a:noFill/>
                  </a:ln>
                  <a:solidFill>
                    <a:schemeClr val="bg1">
                      <a:lumMod val="50000"/>
                    </a:schemeClr>
                  </a:solidFill>
                  <a:latin typeface="Times New Roman" panose="02020603050405020304" pitchFamily="18" charset="0"/>
                  <a:ea typeface="微软雅黑" panose="020B0503020204020204" pitchFamily="34" charset="-122"/>
                </a:rPr>
                <a:t>04</a:t>
              </a:r>
              <a:endParaRPr lang="zh-CN" altLang="en-US" sz="4800" b="1" dirty="0">
                <a:ln w="6350">
                  <a:noFill/>
                </a:ln>
                <a:solidFill>
                  <a:schemeClr val="bg1">
                    <a:lumMod val="50000"/>
                  </a:schemeClr>
                </a:solidFill>
                <a:latin typeface="Times New Roman" panose="02020603050405020304" pitchFamily="18" charset="0"/>
                <a:ea typeface="微软雅黑" panose="020B0503020204020204" pitchFamily="34" charset="-122"/>
              </a:endParaRPr>
            </a:p>
          </p:txBody>
        </p:sp>
        <p:sp>
          <p:nvSpPr>
            <p:cNvPr id="12" name="文本框 11"/>
            <p:cNvSpPr txBox="1"/>
            <p:nvPr/>
          </p:nvSpPr>
          <p:spPr>
            <a:xfrm>
              <a:off x="2986254" y="1300792"/>
              <a:ext cx="3959496" cy="897640"/>
            </a:xfrm>
            <a:prstGeom prst="rect">
              <a:avLst/>
            </a:prstGeom>
            <a:noFill/>
          </p:spPr>
          <p:txBody>
            <a:bodyPr wrap="none" rtlCol="0">
              <a:spAutoFit/>
            </a:bodyPr>
            <a:lstStyle/>
            <a:p>
              <a:r>
                <a:rPr lang="en-US" altLang="zh-CN" sz="3200" b="1" dirty="0">
                  <a:latin typeface="Times New Roman" panose="02020603050405020304" pitchFamily="18" charset="0"/>
                </a:rPr>
                <a:t>Conclution &amp; Suggestion</a:t>
              </a:r>
              <a:endParaRPr lang="en-US" altLang="zh-CN" sz="3200" b="1" dirty="0">
                <a:latin typeface="Times New Roman" panose="02020603050405020304" pitchFamily="18" charset="0"/>
              </a:endParaRPr>
            </a:p>
          </p:txBody>
        </p:sp>
      </p:grpSp>
      <p:sp>
        <p:nvSpPr>
          <p:cNvPr id="9" name="直角三角形 8"/>
          <p:cNvSpPr/>
          <p:nvPr/>
        </p:nvSpPr>
        <p:spPr>
          <a:xfrm rot="5400000">
            <a:off x="-1208405" y="-1172210"/>
            <a:ext cx="3716655" cy="3716655"/>
          </a:xfrm>
          <a:prstGeom prst="rtTriangle">
            <a:avLst/>
          </a:prstGeom>
          <a:solidFill>
            <a:srgbClr val="006A44"/>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 name="直角三角形 1"/>
          <p:cNvSpPr/>
          <p:nvPr/>
        </p:nvSpPr>
        <p:spPr>
          <a:xfrm rot="16200000">
            <a:off x="6372225" y="2787650"/>
            <a:ext cx="3716655" cy="3716655"/>
          </a:xfrm>
          <a:prstGeom prst="rtTriangle">
            <a:avLst/>
          </a:prstGeom>
          <a:solidFill>
            <a:srgbClr val="006A44"/>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Click="0"/>
    </mc:Choice>
    <mc:Fallback>
      <p:transition spd="slow" advClick="0"/>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4825365" y="5765165"/>
            <a:ext cx="2541270" cy="368300"/>
          </a:xfrm>
          <a:prstGeom prst="rect">
            <a:avLst/>
          </a:prstGeom>
          <a:noFill/>
        </p:spPr>
        <p:txBody>
          <a:bodyPr wrap="square" rtlCol="0">
            <a:spAutoFit/>
          </a:bodyPr>
          <a:lstStyle/>
          <a:p>
            <a:r>
              <a:rPr lang="zh-CN" altLang="en-US">
                <a:solidFill>
                  <a:schemeClr val="bg2">
                    <a:lumMod val="90000"/>
                  </a:schemeClr>
                </a:solidFill>
                <a:latin typeface="宋体" panose="02010600030101010101" pitchFamily="2" charset="-122"/>
                <a:ea typeface="宋体" panose="02010600030101010101" pitchFamily="2" charset="-122"/>
              </a:rPr>
              <a:t>华中师范大学研究生会</a:t>
            </a:r>
            <a:endParaRPr lang="zh-CN" altLang="en-US">
              <a:solidFill>
                <a:schemeClr val="bg2">
                  <a:lumMod val="90000"/>
                </a:schemeClr>
              </a:solidFill>
              <a:latin typeface="宋体" panose="02010600030101010101" pitchFamily="2" charset="-122"/>
              <a:ea typeface="宋体" panose="02010600030101010101" pitchFamily="2" charset="-122"/>
            </a:endParaRPr>
          </a:p>
        </p:txBody>
      </p:sp>
      <p:sp>
        <p:nvSpPr>
          <p:cNvPr id="22" name="文本框 21"/>
          <p:cNvSpPr txBox="1"/>
          <p:nvPr/>
        </p:nvSpPr>
        <p:spPr>
          <a:xfrm>
            <a:off x="755576" y="1007833"/>
            <a:ext cx="7787475" cy="3415030"/>
          </a:xfrm>
          <a:prstGeom prst="rect">
            <a:avLst/>
          </a:prstGeom>
          <a:noFill/>
        </p:spPr>
        <p:txBody>
          <a:bodyPr wrap="square">
            <a:spAutoFit/>
          </a:bodyPr>
          <a:lstStyle/>
          <a:p>
            <a:pPr indent="457200" algn="just">
              <a:lnSpc>
                <a:spcPct val="150000"/>
              </a:lnSpc>
            </a:pPr>
            <a:r>
              <a:rPr lang="en-US" altLang="zh-CN" dirty="0">
                <a:latin typeface="Times New Roman" panose="02020603050405020304" pitchFamily="18" charset="0"/>
              </a:rPr>
              <a:t> (1) Consistent with Rad et al. (2018), gender and age are the most frequently reported;</a:t>
            </a:r>
            <a:endParaRPr lang="en-US" altLang="zh-CN" dirty="0">
              <a:latin typeface="Times New Roman" panose="02020603050405020304" pitchFamily="18" charset="0"/>
            </a:endParaRPr>
          </a:p>
          <a:p>
            <a:pPr indent="457200" algn="just">
              <a:lnSpc>
                <a:spcPct val="150000"/>
              </a:lnSpc>
            </a:pPr>
            <a:r>
              <a:rPr lang="en-US" altLang="zh-CN" dirty="0">
                <a:latin typeface="Times New Roman" panose="02020603050405020304" pitchFamily="18" charset="0"/>
              </a:rPr>
              <a:t>(2) The Chinese psychological samples exhibit the “Educated” characteristics across the two data sources;</a:t>
            </a:r>
            <a:endParaRPr lang="en-US" altLang="zh-CN" dirty="0">
              <a:latin typeface="Times New Roman" panose="02020603050405020304" pitchFamily="18" charset="0"/>
            </a:endParaRPr>
          </a:p>
          <a:p>
            <a:pPr indent="457200" algn="just">
              <a:lnSpc>
                <a:spcPct val="150000"/>
              </a:lnSpc>
            </a:pPr>
            <a:r>
              <a:rPr lang="en-US" altLang="zh-CN" dirty="0">
                <a:latin typeface="Times New Roman" panose="02020603050405020304" pitchFamily="18" charset="0"/>
              </a:rPr>
              <a:t>(3) Compared with China’ 7th Census data, age and educational attainment differ from Census figures;</a:t>
            </a:r>
            <a:endParaRPr lang="en-US" altLang="zh-CN" dirty="0">
              <a:latin typeface="Times New Roman" panose="02020603050405020304" pitchFamily="18" charset="0"/>
            </a:endParaRPr>
          </a:p>
          <a:p>
            <a:pPr indent="457200" algn="just">
              <a:lnSpc>
                <a:spcPct val="150000"/>
              </a:lnSpc>
            </a:pPr>
            <a:r>
              <a:rPr lang="en-US" altLang="zh-CN" dirty="0">
                <a:latin typeface="Times New Roman" panose="02020603050405020304" pitchFamily="18" charset="0"/>
              </a:rPr>
              <a:t> (4) Notably, other regions shared a similar pattern to those of Chinese participants in psychological research.</a:t>
            </a:r>
            <a:endParaRPr lang="en-US" altLang="zh-CN" dirty="0">
              <a:latin typeface="Times New Roman" panose="02020603050405020304" pitchFamily="18" charset="0"/>
            </a:endParaRPr>
          </a:p>
        </p:txBody>
      </p:sp>
      <p:sp>
        <p:nvSpPr>
          <p:cNvPr id="6" name="文本框 5"/>
          <p:cNvSpPr txBox="1"/>
          <p:nvPr/>
        </p:nvSpPr>
        <p:spPr>
          <a:xfrm>
            <a:off x="6588224" y="96777"/>
            <a:ext cx="2461571" cy="400110"/>
          </a:xfrm>
          <a:prstGeom prst="rect">
            <a:avLst/>
          </a:prstGeom>
          <a:noFill/>
        </p:spPr>
        <p:txBody>
          <a:bodyPr wrap="none" rtlCol="0">
            <a:spAutoFit/>
          </a:bodyPr>
          <a:lstStyle/>
          <a:p>
            <a:r>
              <a:rPr lang="en-US" altLang="zh-CN" sz="2000" b="1" dirty="0">
                <a:solidFill>
                  <a:schemeClr val="bg1"/>
                </a:solidFill>
              </a:rPr>
              <a:t>Research background</a:t>
            </a:r>
            <a:endParaRPr lang="zh-CN" altLang="en-US" sz="2000" b="1" dirty="0">
              <a:solidFill>
                <a:schemeClr val="bg1"/>
              </a:solidFill>
            </a:endParaRPr>
          </a:p>
        </p:txBody>
      </p:sp>
      <p:sp>
        <p:nvSpPr>
          <p:cNvPr id="7" name="矩形 6"/>
          <p:cNvSpPr/>
          <p:nvPr/>
        </p:nvSpPr>
        <p:spPr>
          <a:xfrm>
            <a:off x="-1043940" y="0"/>
            <a:ext cx="12192000" cy="740410"/>
          </a:xfrm>
          <a:prstGeom prst="rect">
            <a:avLst/>
          </a:prstGeom>
          <a:solidFill>
            <a:srgbClr val="006A4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5" name="矩形 24"/>
          <p:cNvSpPr/>
          <p:nvPr/>
        </p:nvSpPr>
        <p:spPr>
          <a:xfrm>
            <a:off x="-1043940" y="4803775"/>
            <a:ext cx="12192000" cy="483235"/>
          </a:xfrm>
          <a:prstGeom prst="rect">
            <a:avLst/>
          </a:prstGeom>
          <a:solidFill>
            <a:srgbClr val="006A4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Click="0"/>
    </mc:Choice>
    <mc:Fallback>
      <p:transition spd="slow" advClick="0"/>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4825365" y="5765165"/>
            <a:ext cx="2541270" cy="368300"/>
          </a:xfrm>
          <a:prstGeom prst="rect">
            <a:avLst/>
          </a:prstGeom>
          <a:noFill/>
        </p:spPr>
        <p:txBody>
          <a:bodyPr wrap="square" rtlCol="0">
            <a:spAutoFit/>
          </a:bodyPr>
          <a:lstStyle/>
          <a:p>
            <a:r>
              <a:rPr lang="zh-CN" altLang="en-US">
                <a:solidFill>
                  <a:schemeClr val="bg2">
                    <a:lumMod val="90000"/>
                  </a:schemeClr>
                </a:solidFill>
                <a:latin typeface="宋体" panose="02010600030101010101" pitchFamily="2" charset="-122"/>
                <a:ea typeface="宋体" panose="02010600030101010101" pitchFamily="2" charset="-122"/>
              </a:rPr>
              <a:t>华中师范大学研究生会</a:t>
            </a:r>
            <a:endParaRPr lang="zh-CN" altLang="en-US">
              <a:solidFill>
                <a:schemeClr val="bg2">
                  <a:lumMod val="90000"/>
                </a:schemeClr>
              </a:solidFill>
              <a:latin typeface="宋体" panose="02010600030101010101" pitchFamily="2" charset="-122"/>
              <a:ea typeface="宋体" panose="02010600030101010101" pitchFamily="2" charset="-122"/>
            </a:endParaRPr>
          </a:p>
        </p:txBody>
      </p:sp>
      <p:sp>
        <p:nvSpPr>
          <p:cNvPr id="22" name="文本框 21"/>
          <p:cNvSpPr txBox="1"/>
          <p:nvPr/>
        </p:nvSpPr>
        <p:spPr>
          <a:xfrm>
            <a:off x="755576" y="1694903"/>
            <a:ext cx="7787475" cy="1753235"/>
          </a:xfrm>
          <a:prstGeom prst="rect">
            <a:avLst/>
          </a:prstGeom>
          <a:noFill/>
        </p:spPr>
        <p:txBody>
          <a:bodyPr wrap="square">
            <a:spAutoFit/>
          </a:bodyPr>
          <a:lstStyle/>
          <a:p>
            <a:pPr indent="457200" algn="just">
              <a:lnSpc>
                <a:spcPct val="150000"/>
              </a:lnSpc>
            </a:pPr>
            <a:r>
              <a:rPr lang="en-US" altLang="zh-CN" dirty="0">
                <a:latin typeface="Times New Roman" panose="02020603050405020304" pitchFamily="18" charset="0"/>
              </a:rPr>
              <a:t> (1) First, standardize reporting protocols for participant information;</a:t>
            </a:r>
            <a:endParaRPr lang="en-US" altLang="zh-CN" dirty="0">
              <a:latin typeface="Times New Roman" panose="02020603050405020304" pitchFamily="18" charset="0"/>
            </a:endParaRPr>
          </a:p>
          <a:p>
            <a:pPr indent="457200" algn="just">
              <a:lnSpc>
                <a:spcPct val="150000"/>
              </a:lnSpc>
            </a:pPr>
            <a:r>
              <a:rPr lang="en-US" altLang="zh-CN" dirty="0">
                <a:latin typeface="Times New Roman" panose="02020603050405020304" pitchFamily="18" charset="0"/>
              </a:rPr>
              <a:t>(2) Second, sustain the implementation of large-scale international collaborative projects;</a:t>
            </a:r>
            <a:endParaRPr lang="en-US" altLang="zh-CN" dirty="0">
              <a:latin typeface="Times New Roman" panose="02020603050405020304" pitchFamily="18" charset="0"/>
            </a:endParaRPr>
          </a:p>
          <a:p>
            <a:pPr indent="457200" algn="just">
              <a:lnSpc>
                <a:spcPct val="150000"/>
              </a:lnSpc>
            </a:pPr>
            <a:r>
              <a:rPr lang="en-US" altLang="zh-CN" dirty="0">
                <a:latin typeface="Times New Roman" panose="02020603050405020304" pitchFamily="18" charset="0"/>
              </a:rPr>
              <a:t>(3) Finally, optimize participant recruitment strategies and sampling methods.</a:t>
            </a:r>
            <a:endParaRPr lang="en-US" altLang="zh-CN" dirty="0">
              <a:latin typeface="Times New Roman" panose="02020603050405020304" pitchFamily="18" charset="0"/>
            </a:endParaRPr>
          </a:p>
        </p:txBody>
      </p:sp>
      <p:sp>
        <p:nvSpPr>
          <p:cNvPr id="6" name="文本框 5"/>
          <p:cNvSpPr txBox="1"/>
          <p:nvPr/>
        </p:nvSpPr>
        <p:spPr>
          <a:xfrm>
            <a:off x="6588224" y="96777"/>
            <a:ext cx="2461571" cy="400110"/>
          </a:xfrm>
          <a:prstGeom prst="rect">
            <a:avLst/>
          </a:prstGeom>
          <a:noFill/>
        </p:spPr>
        <p:txBody>
          <a:bodyPr wrap="none" rtlCol="0">
            <a:spAutoFit/>
          </a:bodyPr>
          <a:lstStyle/>
          <a:p>
            <a:r>
              <a:rPr lang="en-US" altLang="zh-CN" sz="2000" b="1" dirty="0">
                <a:solidFill>
                  <a:schemeClr val="bg1"/>
                </a:solidFill>
              </a:rPr>
              <a:t>Research background</a:t>
            </a:r>
            <a:endParaRPr lang="zh-CN" altLang="en-US" sz="2000" b="1" dirty="0">
              <a:solidFill>
                <a:schemeClr val="bg1"/>
              </a:solidFill>
            </a:endParaRPr>
          </a:p>
        </p:txBody>
      </p:sp>
      <p:sp>
        <p:nvSpPr>
          <p:cNvPr id="7" name="矩形 6"/>
          <p:cNvSpPr/>
          <p:nvPr/>
        </p:nvSpPr>
        <p:spPr>
          <a:xfrm>
            <a:off x="-1043940" y="0"/>
            <a:ext cx="12192000" cy="740410"/>
          </a:xfrm>
          <a:prstGeom prst="rect">
            <a:avLst/>
          </a:prstGeom>
          <a:solidFill>
            <a:srgbClr val="006A4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5" name="矩形 24"/>
          <p:cNvSpPr/>
          <p:nvPr/>
        </p:nvSpPr>
        <p:spPr>
          <a:xfrm>
            <a:off x="-1043940" y="4803775"/>
            <a:ext cx="12192000" cy="483235"/>
          </a:xfrm>
          <a:prstGeom prst="rect">
            <a:avLst/>
          </a:prstGeom>
          <a:solidFill>
            <a:srgbClr val="006A4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Click="0"/>
    </mc:Choice>
    <mc:Fallback>
      <p:transition spd="slow" advClick="0"/>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666422" y="1635951"/>
            <a:ext cx="3886200" cy="1745868"/>
            <a:chOff x="1755634" y="1171737"/>
            <a:chExt cx="5731232" cy="2574745"/>
          </a:xfrm>
        </p:grpSpPr>
        <p:sp>
          <p:nvSpPr>
            <p:cNvPr id="4" name="对话气泡: 椭圆形 3"/>
            <p:cNvSpPr/>
            <p:nvPr/>
          </p:nvSpPr>
          <p:spPr>
            <a:xfrm>
              <a:off x="5559599" y="1171737"/>
              <a:ext cx="1927267" cy="766974"/>
            </a:xfrm>
            <a:prstGeom prst="wedgeEllipseCallout">
              <a:avLst>
                <a:gd name="adj1" fmla="val -43835"/>
                <a:gd name="adj2" fmla="val 57841"/>
              </a:avLst>
            </a:prstGeom>
            <a:solidFill>
              <a:schemeClr val="bg1"/>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Times New Roman" panose="02020603050405020304" pitchFamily="18" charset="0"/>
                </a:rPr>
                <a:t>Thanks!</a:t>
              </a:r>
              <a:endParaRPr lang="zh-CN" altLang="en-US" dirty="0">
                <a:solidFill>
                  <a:schemeClr val="tx1"/>
                </a:solidFill>
                <a:latin typeface="Times New Roman" panose="02020603050405020304" pitchFamily="18" charset="0"/>
              </a:endParaRPr>
            </a:p>
          </p:txBody>
        </p:sp>
        <p:grpSp>
          <p:nvGrpSpPr>
            <p:cNvPr id="5" name="组合 4"/>
            <p:cNvGrpSpPr/>
            <p:nvPr/>
          </p:nvGrpSpPr>
          <p:grpSpPr>
            <a:xfrm>
              <a:off x="3295920" y="2144513"/>
              <a:ext cx="1270372" cy="1601969"/>
              <a:chOff x="3057965" y="961407"/>
              <a:chExt cx="801971" cy="1011304"/>
            </a:xfrm>
          </p:grpSpPr>
          <p:grpSp>
            <p:nvGrpSpPr>
              <p:cNvPr id="21" name="组合 20"/>
              <p:cNvGrpSpPr/>
              <p:nvPr/>
            </p:nvGrpSpPr>
            <p:grpSpPr>
              <a:xfrm>
                <a:off x="3057965" y="961407"/>
                <a:ext cx="801971" cy="1011304"/>
                <a:chOff x="3337981" y="675665"/>
                <a:chExt cx="2157513" cy="3915501"/>
              </a:xfrm>
            </p:grpSpPr>
            <p:sp>
              <p:nvSpPr>
                <p:cNvPr id="23" name="椭圆 22"/>
                <p:cNvSpPr/>
                <p:nvPr/>
              </p:nvSpPr>
              <p:spPr>
                <a:xfrm>
                  <a:off x="3563888" y="675665"/>
                  <a:ext cx="1705701" cy="1705701"/>
                </a:xfrm>
                <a:prstGeom prst="ellipse">
                  <a:avLst/>
                </a:prstGeom>
                <a:solidFill>
                  <a:schemeClr val="bg1"/>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ndParaRPr>
                </a:p>
              </p:txBody>
            </p:sp>
            <p:sp>
              <p:nvSpPr>
                <p:cNvPr id="24" name="任意多边形: 形状 23"/>
                <p:cNvSpPr/>
                <p:nvPr/>
              </p:nvSpPr>
              <p:spPr>
                <a:xfrm>
                  <a:off x="3337981" y="2381366"/>
                  <a:ext cx="2157513" cy="2209800"/>
                </a:xfrm>
                <a:custGeom>
                  <a:avLst/>
                  <a:gdLst>
                    <a:gd name="connsiteX0" fmla="*/ 0 w 2139950"/>
                    <a:gd name="connsiteY0" fmla="*/ 2032000 h 2209800"/>
                    <a:gd name="connsiteX1" fmla="*/ 1117600 w 2139950"/>
                    <a:gd name="connsiteY1" fmla="*/ 2209800 h 2209800"/>
                    <a:gd name="connsiteX2" fmla="*/ 2139950 w 2139950"/>
                    <a:gd name="connsiteY2" fmla="*/ 2012950 h 2209800"/>
                    <a:gd name="connsiteX3" fmla="*/ 2038350 w 2139950"/>
                    <a:gd name="connsiteY3" fmla="*/ 869950 h 2209800"/>
                    <a:gd name="connsiteX4" fmla="*/ 1524000 w 2139950"/>
                    <a:gd name="connsiteY4" fmla="*/ 0 h 2209800"/>
                    <a:gd name="connsiteX5" fmla="*/ 1111250 w 2139950"/>
                    <a:gd name="connsiteY5" fmla="*/ 196850 h 2209800"/>
                    <a:gd name="connsiteX6" fmla="*/ 615950 w 2139950"/>
                    <a:gd name="connsiteY6" fmla="*/ 25400 h 2209800"/>
                    <a:gd name="connsiteX7" fmla="*/ 63500 w 2139950"/>
                    <a:gd name="connsiteY7" fmla="*/ 927100 h 2209800"/>
                    <a:gd name="connsiteX8" fmla="*/ 0 w 2139950"/>
                    <a:gd name="connsiteY8" fmla="*/ 2032000 h 2209800"/>
                    <a:gd name="connsiteX0-1" fmla="*/ 0 w 2139950"/>
                    <a:gd name="connsiteY0-2" fmla="*/ 2032000 h 2209800"/>
                    <a:gd name="connsiteX1-3" fmla="*/ 1117600 w 2139950"/>
                    <a:gd name="connsiteY1-4" fmla="*/ 2209800 h 2209800"/>
                    <a:gd name="connsiteX2-5" fmla="*/ 2139950 w 2139950"/>
                    <a:gd name="connsiteY2-6" fmla="*/ 2012950 h 2209800"/>
                    <a:gd name="connsiteX3-7" fmla="*/ 2038350 w 2139950"/>
                    <a:gd name="connsiteY3-8" fmla="*/ 869950 h 2209800"/>
                    <a:gd name="connsiteX4-9" fmla="*/ 1524000 w 2139950"/>
                    <a:gd name="connsiteY4-10" fmla="*/ 0 h 2209800"/>
                    <a:gd name="connsiteX5-11" fmla="*/ 1111250 w 2139950"/>
                    <a:gd name="connsiteY5-12" fmla="*/ 196850 h 2209800"/>
                    <a:gd name="connsiteX6-13" fmla="*/ 615950 w 2139950"/>
                    <a:gd name="connsiteY6-14" fmla="*/ 25400 h 2209800"/>
                    <a:gd name="connsiteX7-15" fmla="*/ 63500 w 2139950"/>
                    <a:gd name="connsiteY7-16" fmla="*/ 927100 h 2209800"/>
                    <a:gd name="connsiteX8-17" fmla="*/ 0 w 2139950"/>
                    <a:gd name="connsiteY8-18" fmla="*/ 2032000 h 2209800"/>
                    <a:gd name="connsiteX0-19" fmla="*/ 0 w 2139950"/>
                    <a:gd name="connsiteY0-20" fmla="*/ 2032000 h 2209800"/>
                    <a:gd name="connsiteX1-21" fmla="*/ 1117600 w 2139950"/>
                    <a:gd name="connsiteY1-22" fmla="*/ 2209800 h 2209800"/>
                    <a:gd name="connsiteX2-23" fmla="*/ 2139950 w 2139950"/>
                    <a:gd name="connsiteY2-24" fmla="*/ 2012950 h 2209800"/>
                    <a:gd name="connsiteX3-25" fmla="*/ 2038350 w 2139950"/>
                    <a:gd name="connsiteY3-26" fmla="*/ 869950 h 2209800"/>
                    <a:gd name="connsiteX4-27" fmla="*/ 1524000 w 2139950"/>
                    <a:gd name="connsiteY4-28" fmla="*/ 0 h 2209800"/>
                    <a:gd name="connsiteX5-29" fmla="*/ 1111250 w 2139950"/>
                    <a:gd name="connsiteY5-30" fmla="*/ 196850 h 2209800"/>
                    <a:gd name="connsiteX6-31" fmla="*/ 615950 w 2139950"/>
                    <a:gd name="connsiteY6-32" fmla="*/ 25400 h 2209800"/>
                    <a:gd name="connsiteX7-33" fmla="*/ 63500 w 2139950"/>
                    <a:gd name="connsiteY7-34" fmla="*/ 927100 h 2209800"/>
                    <a:gd name="connsiteX8-35" fmla="*/ 0 w 2139950"/>
                    <a:gd name="connsiteY8-36" fmla="*/ 2032000 h 2209800"/>
                    <a:gd name="connsiteX0-37" fmla="*/ 0 w 2148981"/>
                    <a:gd name="connsiteY0-38" fmla="*/ 2032000 h 2209800"/>
                    <a:gd name="connsiteX1-39" fmla="*/ 1117600 w 2148981"/>
                    <a:gd name="connsiteY1-40" fmla="*/ 2209800 h 2209800"/>
                    <a:gd name="connsiteX2-41" fmla="*/ 2139950 w 2148981"/>
                    <a:gd name="connsiteY2-42" fmla="*/ 2012950 h 2209800"/>
                    <a:gd name="connsiteX3-43" fmla="*/ 2038350 w 2148981"/>
                    <a:gd name="connsiteY3-44" fmla="*/ 869950 h 2209800"/>
                    <a:gd name="connsiteX4-45" fmla="*/ 1524000 w 2148981"/>
                    <a:gd name="connsiteY4-46" fmla="*/ 0 h 2209800"/>
                    <a:gd name="connsiteX5-47" fmla="*/ 1111250 w 2148981"/>
                    <a:gd name="connsiteY5-48" fmla="*/ 196850 h 2209800"/>
                    <a:gd name="connsiteX6-49" fmla="*/ 615950 w 2148981"/>
                    <a:gd name="connsiteY6-50" fmla="*/ 25400 h 2209800"/>
                    <a:gd name="connsiteX7-51" fmla="*/ 63500 w 2148981"/>
                    <a:gd name="connsiteY7-52" fmla="*/ 927100 h 2209800"/>
                    <a:gd name="connsiteX8-53" fmla="*/ 0 w 2148981"/>
                    <a:gd name="connsiteY8-54" fmla="*/ 2032000 h 2209800"/>
                    <a:gd name="connsiteX0-55" fmla="*/ 0 w 2165563"/>
                    <a:gd name="connsiteY0-56" fmla="*/ 2032000 h 2209800"/>
                    <a:gd name="connsiteX1-57" fmla="*/ 1117600 w 2165563"/>
                    <a:gd name="connsiteY1-58" fmla="*/ 2209800 h 2209800"/>
                    <a:gd name="connsiteX2-59" fmla="*/ 2139950 w 2165563"/>
                    <a:gd name="connsiteY2-60" fmla="*/ 2012950 h 2209800"/>
                    <a:gd name="connsiteX3-61" fmla="*/ 2038350 w 2165563"/>
                    <a:gd name="connsiteY3-62" fmla="*/ 869950 h 2209800"/>
                    <a:gd name="connsiteX4-63" fmla="*/ 1524000 w 2165563"/>
                    <a:gd name="connsiteY4-64" fmla="*/ 0 h 2209800"/>
                    <a:gd name="connsiteX5-65" fmla="*/ 1111250 w 2165563"/>
                    <a:gd name="connsiteY5-66" fmla="*/ 196850 h 2209800"/>
                    <a:gd name="connsiteX6-67" fmla="*/ 615950 w 2165563"/>
                    <a:gd name="connsiteY6-68" fmla="*/ 25400 h 2209800"/>
                    <a:gd name="connsiteX7-69" fmla="*/ 63500 w 2165563"/>
                    <a:gd name="connsiteY7-70" fmla="*/ 927100 h 2209800"/>
                    <a:gd name="connsiteX8-71" fmla="*/ 0 w 2165563"/>
                    <a:gd name="connsiteY8-72" fmla="*/ 2032000 h 2209800"/>
                    <a:gd name="connsiteX0-73" fmla="*/ 0 w 2178437"/>
                    <a:gd name="connsiteY0-74" fmla="*/ 2032000 h 2209800"/>
                    <a:gd name="connsiteX1-75" fmla="*/ 1117600 w 2178437"/>
                    <a:gd name="connsiteY1-76" fmla="*/ 2209800 h 2209800"/>
                    <a:gd name="connsiteX2-77" fmla="*/ 2139950 w 2178437"/>
                    <a:gd name="connsiteY2-78" fmla="*/ 2012950 h 2209800"/>
                    <a:gd name="connsiteX3-79" fmla="*/ 2063750 w 2178437"/>
                    <a:gd name="connsiteY3-80" fmla="*/ 863600 h 2209800"/>
                    <a:gd name="connsiteX4-81" fmla="*/ 1524000 w 2178437"/>
                    <a:gd name="connsiteY4-82" fmla="*/ 0 h 2209800"/>
                    <a:gd name="connsiteX5-83" fmla="*/ 1111250 w 2178437"/>
                    <a:gd name="connsiteY5-84" fmla="*/ 196850 h 2209800"/>
                    <a:gd name="connsiteX6-85" fmla="*/ 615950 w 2178437"/>
                    <a:gd name="connsiteY6-86" fmla="*/ 25400 h 2209800"/>
                    <a:gd name="connsiteX7-87" fmla="*/ 63500 w 2178437"/>
                    <a:gd name="connsiteY7-88" fmla="*/ 927100 h 2209800"/>
                    <a:gd name="connsiteX8-89" fmla="*/ 0 w 2178437"/>
                    <a:gd name="connsiteY8-90" fmla="*/ 2032000 h 2209800"/>
                    <a:gd name="connsiteX0-91" fmla="*/ 0 w 2178437"/>
                    <a:gd name="connsiteY0-92" fmla="*/ 2032000 h 2209800"/>
                    <a:gd name="connsiteX1-93" fmla="*/ 1117600 w 2178437"/>
                    <a:gd name="connsiteY1-94" fmla="*/ 2209800 h 2209800"/>
                    <a:gd name="connsiteX2-95" fmla="*/ 2139950 w 2178437"/>
                    <a:gd name="connsiteY2-96" fmla="*/ 2012950 h 2209800"/>
                    <a:gd name="connsiteX3-97" fmla="*/ 2063750 w 2178437"/>
                    <a:gd name="connsiteY3-98" fmla="*/ 863600 h 2209800"/>
                    <a:gd name="connsiteX4-99" fmla="*/ 1524000 w 2178437"/>
                    <a:gd name="connsiteY4-100" fmla="*/ 0 h 2209800"/>
                    <a:gd name="connsiteX5-101" fmla="*/ 1111250 w 2178437"/>
                    <a:gd name="connsiteY5-102" fmla="*/ 196850 h 2209800"/>
                    <a:gd name="connsiteX6-103" fmla="*/ 615950 w 2178437"/>
                    <a:gd name="connsiteY6-104" fmla="*/ 25400 h 2209800"/>
                    <a:gd name="connsiteX7-105" fmla="*/ 63500 w 2178437"/>
                    <a:gd name="connsiteY7-106" fmla="*/ 927100 h 2209800"/>
                    <a:gd name="connsiteX8-107" fmla="*/ 0 w 2178437"/>
                    <a:gd name="connsiteY8-108" fmla="*/ 2032000 h 2209800"/>
                    <a:gd name="connsiteX0-109" fmla="*/ 0 w 2178437"/>
                    <a:gd name="connsiteY0-110" fmla="*/ 2032000 h 2209800"/>
                    <a:gd name="connsiteX1-111" fmla="*/ 1117600 w 2178437"/>
                    <a:gd name="connsiteY1-112" fmla="*/ 2209800 h 2209800"/>
                    <a:gd name="connsiteX2-113" fmla="*/ 2139950 w 2178437"/>
                    <a:gd name="connsiteY2-114" fmla="*/ 2012950 h 2209800"/>
                    <a:gd name="connsiteX3-115" fmla="*/ 2063750 w 2178437"/>
                    <a:gd name="connsiteY3-116" fmla="*/ 863600 h 2209800"/>
                    <a:gd name="connsiteX4-117" fmla="*/ 1524000 w 2178437"/>
                    <a:gd name="connsiteY4-118" fmla="*/ 0 h 2209800"/>
                    <a:gd name="connsiteX5-119" fmla="*/ 1111250 w 2178437"/>
                    <a:gd name="connsiteY5-120" fmla="*/ 196850 h 2209800"/>
                    <a:gd name="connsiteX6-121" fmla="*/ 615950 w 2178437"/>
                    <a:gd name="connsiteY6-122" fmla="*/ 25400 h 2209800"/>
                    <a:gd name="connsiteX7-123" fmla="*/ 63500 w 2178437"/>
                    <a:gd name="connsiteY7-124" fmla="*/ 927100 h 2209800"/>
                    <a:gd name="connsiteX8-125" fmla="*/ 0 w 2178437"/>
                    <a:gd name="connsiteY8-126" fmla="*/ 2032000 h 2209800"/>
                    <a:gd name="connsiteX0-127" fmla="*/ 0 w 2178437"/>
                    <a:gd name="connsiteY0-128" fmla="*/ 2032000 h 2209800"/>
                    <a:gd name="connsiteX1-129" fmla="*/ 1117600 w 2178437"/>
                    <a:gd name="connsiteY1-130" fmla="*/ 2209800 h 2209800"/>
                    <a:gd name="connsiteX2-131" fmla="*/ 2139950 w 2178437"/>
                    <a:gd name="connsiteY2-132" fmla="*/ 2012950 h 2209800"/>
                    <a:gd name="connsiteX3-133" fmla="*/ 2063750 w 2178437"/>
                    <a:gd name="connsiteY3-134" fmla="*/ 863600 h 2209800"/>
                    <a:gd name="connsiteX4-135" fmla="*/ 1524000 w 2178437"/>
                    <a:gd name="connsiteY4-136" fmla="*/ 0 h 2209800"/>
                    <a:gd name="connsiteX5-137" fmla="*/ 1111250 w 2178437"/>
                    <a:gd name="connsiteY5-138" fmla="*/ 196850 h 2209800"/>
                    <a:gd name="connsiteX6-139" fmla="*/ 615950 w 2178437"/>
                    <a:gd name="connsiteY6-140" fmla="*/ 25400 h 2209800"/>
                    <a:gd name="connsiteX7-141" fmla="*/ 63500 w 2178437"/>
                    <a:gd name="connsiteY7-142" fmla="*/ 927100 h 2209800"/>
                    <a:gd name="connsiteX8-143" fmla="*/ 0 w 2178437"/>
                    <a:gd name="connsiteY8-144" fmla="*/ 2032000 h 2209800"/>
                    <a:gd name="connsiteX0-145" fmla="*/ 0 w 2178437"/>
                    <a:gd name="connsiteY0-146" fmla="*/ 2032000 h 2209800"/>
                    <a:gd name="connsiteX1-147" fmla="*/ 1117600 w 2178437"/>
                    <a:gd name="connsiteY1-148" fmla="*/ 2209800 h 2209800"/>
                    <a:gd name="connsiteX2-149" fmla="*/ 2139950 w 2178437"/>
                    <a:gd name="connsiteY2-150" fmla="*/ 2012950 h 2209800"/>
                    <a:gd name="connsiteX3-151" fmla="*/ 2063750 w 2178437"/>
                    <a:gd name="connsiteY3-152" fmla="*/ 863600 h 2209800"/>
                    <a:gd name="connsiteX4-153" fmla="*/ 1524000 w 2178437"/>
                    <a:gd name="connsiteY4-154" fmla="*/ 0 h 2209800"/>
                    <a:gd name="connsiteX5-155" fmla="*/ 1111250 w 2178437"/>
                    <a:gd name="connsiteY5-156" fmla="*/ 196850 h 2209800"/>
                    <a:gd name="connsiteX6-157" fmla="*/ 615950 w 2178437"/>
                    <a:gd name="connsiteY6-158" fmla="*/ 25400 h 2209800"/>
                    <a:gd name="connsiteX7-159" fmla="*/ 63500 w 2178437"/>
                    <a:gd name="connsiteY7-160" fmla="*/ 927100 h 2209800"/>
                    <a:gd name="connsiteX8-161" fmla="*/ 0 w 2178437"/>
                    <a:gd name="connsiteY8-162" fmla="*/ 2032000 h 2209800"/>
                    <a:gd name="connsiteX0-163" fmla="*/ 0 w 2178437"/>
                    <a:gd name="connsiteY0-164" fmla="*/ 2032000 h 2209800"/>
                    <a:gd name="connsiteX1-165" fmla="*/ 1117600 w 2178437"/>
                    <a:gd name="connsiteY1-166" fmla="*/ 2209800 h 2209800"/>
                    <a:gd name="connsiteX2-167" fmla="*/ 2139950 w 2178437"/>
                    <a:gd name="connsiteY2-168" fmla="*/ 2012950 h 2209800"/>
                    <a:gd name="connsiteX3-169" fmla="*/ 2063750 w 2178437"/>
                    <a:gd name="connsiteY3-170" fmla="*/ 863600 h 2209800"/>
                    <a:gd name="connsiteX4-171" fmla="*/ 1524000 w 2178437"/>
                    <a:gd name="connsiteY4-172" fmla="*/ 0 h 2209800"/>
                    <a:gd name="connsiteX5-173" fmla="*/ 1111250 w 2178437"/>
                    <a:gd name="connsiteY5-174" fmla="*/ 196850 h 2209800"/>
                    <a:gd name="connsiteX6-175" fmla="*/ 615950 w 2178437"/>
                    <a:gd name="connsiteY6-176" fmla="*/ 25400 h 2209800"/>
                    <a:gd name="connsiteX7-177" fmla="*/ 63500 w 2178437"/>
                    <a:gd name="connsiteY7-178" fmla="*/ 927100 h 2209800"/>
                    <a:gd name="connsiteX8-179" fmla="*/ 0 w 2178437"/>
                    <a:gd name="connsiteY8-180" fmla="*/ 2032000 h 2209800"/>
                    <a:gd name="connsiteX0-181" fmla="*/ 0 w 2178437"/>
                    <a:gd name="connsiteY0-182" fmla="*/ 2032000 h 2209800"/>
                    <a:gd name="connsiteX1-183" fmla="*/ 1117600 w 2178437"/>
                    <a:gd name="connsiteY1-184" fmla="*/ 2209800 h 2209800"/>
                    <a:gd name="connsiteX2-185" fmla="*/ 2139950 w 2178437"/>
                    <a:gd name="connsiteY2-186" fmla="*/ 2012950 h 2209800"/>
                    <a:gd name="connsiteX3-187" fmla="*/ 2063750 w 2178437"/>
                    <a:gd name="connsiteY3-188" fmla="*/ 863600 h 2209800"/>
                    <a:gd name="connsiteX4-189" fmla="*/ 1524000 w 2178437"/>
                    <a:gd name="connsiteY4-190" fmla="*/ 0 h 2209800"/>
                    <a:gd name="connsiteX5-191" fmla="*/ 1111250 w 2178437"/>
                    <a:gd name="connsiteY5-192" fmla="*/ 196850 h 2209800"/>
                    <a:gd name="connsiteX6-193" fmla="*/ 615950 w 2178437"/>
                    <a:gd name="connsiteY6-194" fmla="*/ 25400 h 2209800"/>
                    <a:gd name="connsiteX7-195" fmla="*/ 63500 w 2178437"/>
                    <a:gd name="connsiteY7-196" fmla="*/ 927100 h 2209800"/>
                    <a:gd name="connsiteX8-197" fmla="*/ 0 w 2178437"/>
                    <a:gd name="connsiteY8-198" fmla="*/ 2032000 h 2209800"/>
                    <a:gd name="connsiteX0-199" fmla="*/ 0 w 2178437"/>
                    <a:gd name="connsiteY0-200" fmla="*/ 2032000 h 2221208"/>
                    <a:gd name="connsiteX1-201" fmla="*/ 1117600 w 2178437"/>
                    <a:gd name="connsiteY1-202" fmla="*/ 2209800 h 2221208"/>
                    <a:gd name="connsiteX2-203" fmla="*/ 2139950 w 2178437"/>
                    <a:gd name="connsiteY2-204" fmla="*/ 2012950 h 2221208"/>
                    <a:gd name="connsiteX3-205" fmla="*/ 2063750 w 2178437"/>
                    <a:gd name="connsiteY3-206" fmla="*/ 863600 h 2221208"/>
                    <a:gd name="connsiteX4-207" fmla="*/ 1524000 w 2178437"/>
                    <a:gd name="connsiteY4-208" fmla="*/ 0 h 2221208"/>
                    <a:gd name="connsiteX5-209" fmla="*/ 1111250 w 2178437"/>
                    <a:gd name="connsiteY5-210" fmla="*/ 196850 h 2221208"/>
                    <a:gd name="connsiteX6-211" fmla="*/ 615950 w 2178437"/>
                    <a:gd name="connsiteY6-212" fmla="*/ 25400 h 2221208"/>
                    <a:gd name="connsiteX7-213" fmla="*/ 63500 w 2178437"/>
                    <a:gd name="connsiteY7-214" fmla="*/ 927100 h 2221208"/>
                    <a:gd name="connsiteX8-215" fmla="*/ 0 w 2178437"/>
                    <a:gd name="connsiteY8-216" fmla="*/ 2032000 h 2221208"/>
                    <a:gd name="connsiteX0-217" fmla="*/ 0 w 2178437"/>
                    <a:gd name="connsiteY0-218" fmla="*/ 2032000 h 2209800"/>
                    <a:gd name="connsiteX1-219" fmla="*/ 1117600 w 2178437"/>
                    <a:gd name="connsiteY1-220" fmla="*/ 2209800 h 2209800"/>
                    <a:gd name="connsiteX2-221" fmla="*/ 2139950 w 2178437"/>
                    <a:gd name="connsiteY2-222" fmla="*/ 2012950 h 2209800"/>
                    <a:gd name="connsiteX3-223" fmla="*/ 2063750 w 2178437"/>
                    <a:gd name="connsiteY3-224" fmla="*/ 863600 h 2209800"/>
                    <a:gd name="connsiteX4-225" fmla="*/ 1524000 w 2178437"/>
                    <a:gd name="connsiteY4-226" fmla="*/ 0 h 2209800"/>
                    <a:gd name="connsiteX5-227" fmla="*/ 1111250 w 2178437"/>
                    <a:gd name="connsiteY5-228" fmla="*/ 196850 h 2209800"/>
                    <a:gd name="connsiteX6-229" fmla="*/ 615950 w 2178437"/>
                    <a:gd name="connsiteY6-230" fmla="*/ 25400 h 2209800"/>
                    <a:gd name="connsiteX7-231" fmla="*/ 63500 w 2178437"/>
                    <a:gd name="connsiteY7-232" fmla="*/ 927100 h 2209800"/>
                    <a:gd name="connsiteX8-233" fmla="*/ 0 w 2178437"/>
                    <a:gd name="connsiteY8-234" fmla="*/ 2032000 h 2209800"/>
                    <a:gd name="connsiteX0-235" fmla="*/ 0 w 2178437"/>
                    <a:gd name="connsiteY0-236" fmla="*/ 2032000 h 2209800"/>
                    <a:gd name="connsiteX1-237" fmla="*/ 1117600 w 2178437"/>
                    <a:gd name="connsiteY1-238" fmla="*/ 2209800 h 2209800"/>
                    <a:gd name="connsiteX2-239" fmla="*/ 2139950 w 2178437"/>
                    <a:gd name="connsiteY2-240" fmla="*/ 2012950 h 2209800"/>
                    <a:gd name="connsiteX3-241" fmla="*/ 2063750 w 2178437"/>
                    <a:gd name="connsiteY3-242" fmla="*/ 863600 h 2209800"/>
                    <a:gd name="connsiteX4-243" fmla="*/ 1524000 w 2178437"/>
                    <a:gd name="connsiteY4-244" fmla="*/ 0 h 2209800"/>
                    <a:gd name="connsiteX5-245" fmla="*/ 1111250 w 2178437"/>
                    <a:gd name="connsiteY5-246" fmla="*/ 196850 h 2209800"/>
                    <a:gd name="connsiteX6-247" fmla="*/ 615950 w 2178437"/>
                    <a:gd name="connsiteY6-248" fmla="*/ 25400 h 2209800"/>
                    <a:gd name="connsiteX7-249" fmla="*/ 63500 w 2178437"/>
                    <a:gd name="connsiteY7-250" fmla="*/ 927100 h 2209800"/>
                    <a:gd name="connsiteX8-251" fmla="*/ 0 w 2178437"/>
                    <a:gd name="connsiteY8-252" fmla="*/ 2032000 h 2209800"/>
                    <a:gd name="connsiteX0-253" fmla="*/ 0 w 2185240"/>
                    <a:gd name="connsiteY0-254" fmla="*/ 2032000 h 2209800"/>
                    <a:gd name="connsiteX1-255" fmla="*/ 1117600 w 2185240"/>
                    <a:gd name="connsiteY1-256" fmla="*/ 2209800 h 2209800"/>
                    <a:gd name="connsiteX2-257" fmla="*/ 2139950 w 2185240"/>
                    <a:gd name="connsiteY2-258" fmla="*/ 2012950 h 2209800"/>
                    <a:gd name="connsiteX3-259" fmla="*/ 2063750 w 2185240"/>
                    <a:gd name="connsiteY3-260" fmla="*/ 863600 h 2209800"/>
                    <a:gd name="connsiteX4-261" fmla="*/ 1524000 w 2185240"/>
                    <a:gd name="connsiteY4-262" fmla="*/ 0 h 2209800"/>
                    <a:gd name="connsiteX5-263" fmla="*/ 1111250 w 2185240"/>
                    <a:gd name="connsiteY5-264" fmla="*/ 196850 h 2209800"/>
                    <a:gd name="connsiteX6-265" fmla="*/ 615950 w 2185240"/>
                    <a:gd name="connsiteY6-266" fmla="*/ 25400 h 2209800"/>
                    <a:gd name="connsiteX7-267" fmla="*/ 63500 w 2185240"/>
                    <a:gd name="connsiteY7-268" fmla="*/ 927100 h 2209800"/>
                    <a:gd name="connsiteX8-269" fmla="*/ 0 w 2185240"/>
                    <a:gd name="connsiteY8-270" fmla="*/ 2032000 h 2209800"/>
                    <a:gd name="connsiteX0-271" fmla="*/ 0 w 2149601"/>
                    <a:gd name="connsiteY0-272" fmla="*/ 2032000 h 2209800"/>
                    <a:gd name="connsiteX1-273" fmla="*/ 1117600 w 2149601"/>
                    <a:gd name="connsiteY1-274" fmla="*/ 2209800 h 2209800"/>
                    <a:gd name="connsiteX2-275" fmla="*/ 2139950 w 2149601"/>
                    <a:gd name="connsiteY2-276" fmla="*/ 2012950 h 2209800"/>
                    <a:gd name="connsiteX3-277" fmla="*/ 2063750 w 2149601"/>
                    <a:gd name="connsiteY3-278" fmla="*/ 863600 h 2209800"/>
                    <a:gd name="connsiteX4-279" fmla="*/ 1524000 w 2149601"/>
                    <a:gd name="connsiteY4-280" fmla="*/ 0 h 2209800"/>
                    <a:gd name="connsiteX5-281" fmla="*/ 1111250 w 2149601"/>
                    <a:gd name="connsiteY5-282" fmla="*/ 196850 h 2209800"/>
                    <a:gd name="connsiteX6-283" fmla="*/ 615950 w 2149601"/>
                    <a:gd name="connsiteY6-284" fmla="*/ 25400 h 2209800"/>
                    <a:gd name="connsiteX7-285" fmla="*/ 63500 w 2149601"/>
                    <a:gd name="connsiteY7-286" fmla="*/ 927100 h 2209800"/>
                    <a:gd name="connsiteX8-287" fmla="*/ 0 w 2149601"/>
                    <a:gd name="connsiteY8-288" fmla="*/ 2032000 h 2209800"/>
                    <a:gd name="connsiteX0-289" fmla="*/ 0 w 2149601"/>
                    <a:gd name="connsiteY0-290" fmla="*/ 2032000 h 2209800"/>
                    <a:gd name="connsiteX1-291" fmla="*/ 1117600 w 2149601"/>
                    <a:gd name="connsiteY1-292" fmla="*/ 2209800 h 2209800"/>
                    <a:gd name="connsiteX2-293" fmla="*/ 2139950 w 2149601"/>
                    <a:gd name="connsiteY2-294" fmla="*/ 2012950 h 2209800"/>
                    <a:gd name="connsiteX3-295" fmla="*/ 2063750 w 2149601"/>
                    <a:gd name="connsiteY3-296" fmla="*/ 863600 h 2209800"/>
                    <a:gd name="connsiteX4-297" fmla="*/ 1524000 w 2149601"/>
                    <a:gd name="connsiteY4-298" fmla="*/ 0 h 2209800"/>
                    <a:gd name="connsiteX5-299" fmla="*/ 1111250 w 2149601"/>
                    <a:gd name="connsiteY5-300" fmla="*/ 196850 h 2209800"/>
                    <a:gd name="connsiteX6-301" fmla="*/ 615950 w 2149601"/>
                    <a:gd name="connsiteY6-302" fmla="*/ 25400 h 2209800"/>
                    <a:gd name="connsiteX7-303" fmla="*/ 63500 w 2149601"/>
                    <a:gd name="connsiteY7-304" fmla="*/ 927100 h 2209800"/>
                    <a:gd name="connsiteX8-305" fmla="*/ 0 w 2149601"/>
                    <a:gd name="connsiteY8-306" fmla="*/ 2032000 h 2209800"/>
                    <a:gd name="connsiteX0-307" fmla="*/ 0 w 2149601"/>
                    <a:gd name="connsiteY0-308" fmla="*/ 2032000 h 2209800"/>
                    <a:gd name="connsiteX1-309" fmla="*/ 1117600 w 2149601"/>
                    <a:gd name="connsiteY1-310" fmla="*/ 2209800 h 2209800"/>
                    <a:gd name="connsiteX2-311" fmla="*/ 2139950 w 2149601"/>
                    <a:gd name="connsiteY2-312" fmla="*/ 2012950 h 2209800"/>
                    <a:gd name="connsiteX3-313" fmla="*/ 2063750 w 2149601"/>
                    <a:gd name="connsiteY3-314" fmla="*/ 863600 h 2209800"/>
                    <a:gd name="connsiteX4-315" fmla="*/ 1524000 w 2149601"/>
                    <a:gd name="connsiteY4-316" fmla="*/ 0 h 2209800"/>
                    <a:gd name="connsiteX5-317" fmla="*/ 1111250 w 2149601"/>
                    <a:gd name="connsiteY5-318" fmla="*/ 196850 h 2209800"/>
                    <a:gd name="connsiteX6-319" fmla="*/ 615950 w 2149601"/>
                    <a:gd name="connsiteY6-320" fmla="*/ 25400 h 2209800"/>
                    <a:gd name="connsiteX7-321" fmla="*/ 63500 w 2149601"/>
                    <a:gd name="connsiteY7-322" fmla="*/ 927100 h 2209800"/>
                    <a:gd name="connsiteX8-323" fmla="*/ 0 w 2149601"/>
                    <a:gd name="connsiteY8-324" fmla="*/ 2032000 h 2209800"/>
                    <a:gd name="connsiteX0-325" fmla="*/ 0 w 2149601"/>
                    <a:gd name="connsiteY0-326" fmla="*/ 2032000 h 2209800"/>
                    <a:gd name="connsiteX1-327" fmla="*/ 1117600 w 2149601"/>
                    <a:gd name="connsiteY1-328" fmla="*/ 2209800 h 2209800"/>
                    <a:gd name="connsiteX2-329" fmla="*/ 2139950 w 2149601"/>
                    <a:gd name="connsiteY2-330" fmla="*/ 2012950 h 2209800"/>
                    <a:gd name="connsiteX3-331" fmla="*/ 2063750 w 2149601"/>
                    <a:gd name="connsiteY3-332" fmla="*/ 863600 h 2209800"/>
                    <a:gd name="connsiteX4-333" fmla="*/ 1524000 w 2149601"/>
                    <a:gd name="connsiteY4-334" fmla="*/ 0 h 2209800"/>
                    <a:gd name="connsiteX5-335" fmla="*/ 1111250 w 2149601"/>
                    <a:gd name="connsiteY5-336" fmla="*/ 196850 h 2209800"/>
                    <a:gd name="connsiteX6-337" fmla="*/ 615950 w 2149601"/>
                    <a:gd name="connsiteY6-338" fmla="*/ 25400 h 2209800"/>
                    <a:gd name="connsiteX7-339" fmla="*/ 63500 w 2149601"/>
                    <a:gd name="connsiteY7-340" fmla="*/ 927100 h 2209800"/>
                    <a:gd name="connsiteX8-341" fmla="*/ 0 w 2149601"/>
                    <a:gd name="connsiteY8-342" fmla="*/ 2032000 h 2209800"/>
                    <a:gd name="connsiteX0-343" fmla="*/ 0 w 2149601"/>
                    <a:gd name="connsiteY0-344" fmla="*/ 2032000 h 2209800"/>
                    <a:gd name="connsiteX1-345" fmla="*/ 1117600 w 2149601"/>
                    <a:gd name="connsiteY1-346" fmla="*/ 2209800 h 2209800"/>
                    <a:gd name="connsiteX2-347" fmla="*/ 2139950 w 2149601"/>
                    <a:gd name="connsiteY2-348" fmla="*/ 2012950 h 2209800"/>
                    <a:gd name="connsiteX3-349" fmla="*/ 2063750 w 2149601"/>
                    <a:gd name="connsiteY3-350" fmla="*/ 863600 h 2209800"/>
                    <a:gd name="connsiteX4-351" fmla="*/ 1524000 w 2149601"/>
                    <a:gd name="connsiteY4-352" fmla="*/ 0 h 2209800"/>
                    <a:gd name="connsiteX5-353" fmla="*/ 1111250 w 2149601"/>
                    <a:gd name="connsiteY5-354" fmla="*/ 196850 h 2209800"/>
                    <a:gd name="connsiteX6-355" fmla="*/ 615950 w 2149601"/>
                    <a:gd name="connsiteY6-356" fmla="*/ 25400 h 2209800"/>
                    <a:gd name="connsiteX7-357" fmla="*/ 63500 w 2149601"/>
                    <a:gd name="connsiteY7-358" fmla="*/ 927100 h 2209800"/>
                    <a:gd name="connsiteX8-359" fmla="*/ 0 w 2149601"/>
                    <a:gd name="connsiteY8-360" fmla="*/ 2032000 h 2209800"/>
                    <a:gd name="connsiteX0-361" fmla="*/ 0 w 2149601"/>
                    <a:gd name="connsiteY0-362" fmla="*/ 2032000 h 2209800"/>
                    <a:gd name="connsiteX1-363" fmla="*/ 1117600 w 2149601"/>
                    <a:gd name="connsiteY1-364" fmla="*/ 2209800 h 2209800"/>
                    <a:gd name="connsiteX2-365" fmla="*/ 2139950 w 2149601"/>
                    <a:gd name="connsiteY2-366" fmla="*/ 2012950 h 2209800"/>
                    <a:gd name="connsiteX3-367" fmla="*/ 2063750 w 2149601"/>
                    <a:gd name="connsiteY3-368" fmla="*/ 863600 h 2209800"/>
                    <a:gd name="connsiteX4-369" fmla="*/ 1524000 w 2149601"/>
                    <a:gd name="connsiteY4-370" fmla="*/ 0 h 2209800"/>
                    <a:gd name="connsiteX5-371" fmla="*/ 1111250 w 2149601"/>
                    <a:gd name="connsiteY5-372" fmla="*/ 196850 h 2209800"/>
                    <a:gd name="connsiteX6-373" fmla="*/ 615950 w 2149601"/>
                    <a:gd name="connsiteY6-374" fmla="*/ 25400 h 2209800"/>
                    <a:gd name="connsiteX7-375" fmla="*/ 63500 w 2149601"/>
                    <a:gd name="connsiteY7-376" fmla="*/ 927100 h 2209800"/>
                    <a:gd name="connsiteX8-377" fmla="*/ 0 w 2149601"/>
                    <a:gd name="connsiteY8-378" fmla="*/ 2032000 h 2209800"/>
                    <a:gd name="connsiteX0-379" fmla="*/ 0 w 2149601"/>
                    <a:gd name="connsiteY0-380" fmla="*/ 2032000 h 2209800"/>
                    <a:gd name="connsiteX1-381" fmla="*/ 1117600 w 2149601"/>
                    <a:gd name="connsiteY1-382" fmla="*/ 2209800 h 2209800"/>
                    <a:gd name="connsiteX2-383" fmla="*/ 2139950 w 2149601"/>
                    <a:gd name="connsiteY2-384" fmla="*/ 2012950 h 2209800"/>
                    <a:gd name="connsiteX3-385" fmla="*/ 2063750 w 2149601"/>
                    <a:gd name="connsiteY3-386" fmla="*/ 863600 h 2209800"/>
                    <a:gd name="connsiteX4-387" fmla="*/ 1524000 w 2149601"/>
                    <a:gd name="connsiteY4-388" fmla="*/ 0 h 2209800"/>
                    <a:gd name="connsiteX5-389" fmla="*/ 1111250 w 2149601"/>
                    <a:gd name="connsiteY5-390" fmla="*/ 196850 h 2209800"/>
                    <a:gd name="connsiteX6-391" fmla="*/ 615950 w 2149601"/>
                    <a:gd name="connsiteY6-392" fmla="*/ 25400 h 2209800"/>
                    <a:gd name="connsiteX7-393" fmla="*/ 63500 w 2149601"/>
                    <a:gd name="connsiteY7-394" fmla="*/ 927100 h 2209800"/>
                    <a:gd name="connsiteX8-395" fmla="*/ 0 w 2149601"/>
                    <a:gd name="connsiteY8-396" fmla="*/ 2032000 h 2209800"/>
                    <a:gd name="connsiteX0-397" fmla="*/ 0 w 2149601"/>
                    <a:gd name="connsiteY0-398" fmla="*/ 2032000 h 2209800"/>
                    <a:gd name="connsiteX1-399" fmla="*/ 1117600 w 2149601"/>
                    <a:gd name="connsiteY1-400" fmla="*/ 2209800 h 2209800"/>
                    <a:gd name="connsiteX2-401" fmla="*/ 2139950 w 2149601"/>
                    <a:gd name="connsiteY2-402" fmla="*/ 2012950 h 2209800"/>
                    <a:gd name="connsiteX3-403" fmla="*/ 2063750 w 2149601"/>
                    <a:gd name="connsiteY3-404" fmla="*/ 863600 h 2209800"/>
                    <a:gd name="connsiteX4-405" fmla="*/ 1524000 w 2149601"/>
                    <a:gd name="connsiteY4-406" fmla="*/ 0 h 2209800"/>
                    <a:gd name="connsiteX5-407" fmla="*/ 1111250 w 2149601"/>
                    <a:gd name="connsiteY5-408" fmla="*/ 196850 h 2209800"/>
                    <a:gd name="connsiteX6-409" fmla="*/ 615950 w 2149601"/>
                    <a:gd name="connsiteY6-410" fmla="*/ 25400 h 2209800"/>
                    <a:gd name="connsiteX7-411" fmla="*/ 63500 w 2149601"/>
                    <a:gd name="connsiteY7-412" fmla="*/ 927100 h 2209800"/>
                    <a:gd name="connsiteX8-413" fmla="*/ 0 w 2149601"/>
                    <a:gd name="connsiteY8-414" fmla="*/ 2032000 h 2209800"/>
                    <a:gd name="connsiteX0-415" fmla="*/ 0 w 2149601"/>
                    <a:gd name="connsiteY0-416" fmla="*/ 2032000 h 2209800"/>
                    <a:gd name="connsiteX1-417" fmla="*/ 1117600 w 2149601"/>
                    <a:gd name="connsiteY1-418" fmla="*/ 2209800 h 2209800"/>
                    <a:gd name="connsiteX2-419" fmla="*/ 2139950 w 2149601"/>
                    <a:gd name="connsiteY2-420" fmla="*/ 2012950 h 2209800"/>
                    <a:gd name="connsiteX3-421" fmla="*/ 2063750 w 2149601"/>
                    <a:gd name="connsiteY3-422" fmla="*/ 863600 h 2209800"/>
                    <a:gd name="connsiteX4-423" fmla="*/ 1524000 w 2149601"/>
                    <a:gd name="connsiteY4-424" fmla="*/ 0 h 2209800"/>
                    <a:gd name="connsiteX5-425" fmla="*/ 1111250 w 2149601"/>
                    <a:gd name="connsiteY5-426" fmla="*/ 196850 h 2209800"/>
                    <a:gd name="connsiteX6-427" fmla="*/ 615950 w 2149601"/>
                    <a:gd name="connsiteY6-428" fmla="*/ 25400 h 2209800"/>
                    <a:gd name="connsiteX7-429" fmla="*/ 63500 w 2149601"/>
                    <a:gd name="connsiteY7-430" fmla="*/ 927100 h 2209800"/>
                    <a:gd name="connsiteX8-431" fmla="*/ 0 w 2149601"/>
                    <a:gd name="connsiteY8-432" fmla="*/ 2032000 h 2209800"/>
                    <a:gd name="connsiteX0-433" fmla="*/ 0 w 2149601"/>
                    <a:gd name="connsiteY0-434" fmla="*/ 2032000 h 2209800"/>
                    <a:gd name="connsiteX1-435" fmla="*/ 1117600 w 2149601"/>
                    <a:gd name="connsiteY1-436" fmla="*/ 2209800 h 2209800"/>
                    <a:gd name="connsiteX2-437" fmla="*/ 2139950 w 2149601"/>
                    <a:gd name="connsiteY2-438" fmla="*/ 2012950 h 2209800"/>
                    <a:gd name="connsiteX3-439" fmla="*/ 2063750 w 2149601"/>
                    <a:gd name="connsiteY3-440" fmla="*/ 863600 h 2209800"/>
                    <a:gd name="connsiteX4-441" fmla="*/ 1524000 w 2149601"/>
                    <a:gd name="connsiteY4-442" fmla="*/ 0 h 2209800"/>
                    <a:gd name="connsiteX5-443" fmla="*/ 1111250 w 2149601"/>
                    <a:gd name="connsiteY5-444" fmla="*/ 196850 h 2209800"/>
                    <a:gd name="connsiteX6-445" fmla="*/ 615950 w 2149601"/>
                    <a:gd name="connsiteY6-446" fmla="*/ 25400 h 2209800"/>
                    <a:gd name="connsiteX7-447" fmla="*/ 63500 w 2149601"/>
                    <a:gd name="connsiteY7-448" fmla="*/ 927100 h 2209800"/>
                    <a:gd name="connsiteX8-449" fmla="*/ 0 w 2149601"/>
                    <a:gd name="connsiteY8-450" fmla="*/ 2032000 h 2209800"/>
                    <a:gd name="connsiteX0-451" fmla="*/ 0 w 2157513"/>
                    <a:gd name="connsiteY0-452" fmla="*/ 2032000 h 2209800"/>
                    <a:gd name="connsiteX1-453" fmla="*/ 1117600 w 2157513"/>
                    <a:gd name="connsiteY1-454" fmla="*/ 2209800 h 2209800"/>
                    <a:gd name="connsiteX2-455" fmla="*/ 2139950 w 2157513"/>
                    <a:gd name="connsiteY2-456" fmla="*/ 2012950 h 2209800"/>
                    <a:gd name="connsiteX3-457" fmla="*/ 2063750 w 2157513"/>
                    <a:gd name="connsiteY3-458" fmla="*/ 863600 h 2209800"/>
                    <a:gd name="connsiteX4-459" fmla="*/ 1524000 w 2157513"/>
                    <a:gd name="connsiteY4-460" fmla="*/ 0 h 2209800"/>
                    <a:gd name="connsiteX5-461" fmla="*/ 1111250 w 2157513"/>
                    <a:gd name="connsiteY5-462" fmla="*/ 196850 h 2209800"/>
                    <a:gd name="connsiteX6-463" fmla="*/ 615950 w 2157513"/>
                    <a:gd name="connsiteY6-464" fmla="*/ 25400 h 2209800"/>
                    <a:gd name="connsiteX7-465" fmla="*/ 63500 w 2157513"/>
                    <a:gd name="connsiteY7-466" fmla="*/ 927100 h 2209800"/>
                    <a:gd name="connsiteX8-467" fmla="*/ 0 w 2157513"/>
                    <a:gd name="connsiteY8-468" fmla="*/ 2032000 h 22098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2157513" h="2209800">
                      <a:moveTo>
                        <a:pt x="0" y="2032000"/>
                      </a:moveTo>
                      <a:cubicBezTo>
                        <a:pt x="226483" y="2201333"/>
                        <a:pt x="770467" y="2199217"/>
                        <a:pt x="1117600" y="2209800"/>
                      </a:cubicBezTo>
                      <a:cubicBezTo>
                        <a:pt x="1477433" y="2188633"/>
                        <a:pt x="1799167" y="2116667"/>
                        <a:pt x="2139950" y="2012950"/>
                      </a:cubicBezTo>
                      <a:cubicBezTo>
                        <a:pt x="2188633" y="1619250"/>
                        <a:pt x="2127250" y="1172633"/>
                        <a:pt x="2063750" y="863600"/>
                      </a:cubicBezTo>
                      <a:cubicBezTo>
                        <a:pt x="2000250" y="554567"/>
                        <a:pt x="1771650" y="182033"/>
                        <a:pt x="1524000" y="0"/>
                      </a:cubicBezTo>
                      <a:cubicBezTo>
                        <a:pt x="1399117" y="97367"/>
                        <a:pt x="1248833" y="131233"/>
                        <a:pt x="1111250" y="196850"/>
                      </a:cubicBezTo>
                      <a:cubicBezTo>
                        <a:pt x="973667" y="262467"/>
                        <a:pt x="790575" y="-32808"/>
                        <a:pt x="615950" y="25400"/>
                      </a:cubicBezTo>
                      <a:cubicBezTo>
                        <a:pt x="441325" y="147108"/>
                        <a:pt x="84667" y="558800"/>
                        <a:pt x="63500" y="927100"/>
                      </a:cubicBezTo>
                      <a:cubicBezTo>
                        <a:pt x="-33867" y="1301750"/>
                        <a:pt x="21167" y="1663700"/>
                        <a:pt x="0" y="2032000"/>
                      </a:cubicBezTo>
                      <a:close/>
                    </a:path>
                  </a:pathLst>
                </a:custGeom>
                <a:no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ndParaRPr>
                </a:p>
              </p:txBody>
            </p:sp>
          </p:grpSp>
          <p:sp>
            <p:nvSpPr>
              <p:cNvPr id="22" name="星形: 五角 21"/>
              <p:cNvSpPr/>
              <p:nvPr/>
            </p:nvSpPr>
            <p:spPr>
              <a:xfrm>
                <a:off x="3352779" y="1475115"/>
                <a:ext cx="178683" cy="178683"/>
              </a:xfrm>
              <a:prstGeom prst="star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ndParaRPr>
              </a:p>
            </p:txBody>
          </p:sp>
        </p:grpSp>
        <p:sp>
          <p:nvSpPr>
            <p:cNvPr id="15" name="对话气泡: 椭圆形 14"/>
            <p:cNvSpPr/>
            <p:nvPr/>
          </p:nvSpPr>
          <p:spPr>
            <a:xfrm>
              <a:off x="1755634" y="1406792"/>
              <a:ext cx="1816763" cy="766974"/>
            </a:xfrm>
            <a:prstGeom prst="wedgeEllipseCallout">
              <a:avLst>
                <a:gd name="adj1" fmla="val 44298"/>
                <a:gd name="adj2" fmla="val 60614"/>
              </a:avLst>
            </a:prstGeom>
            <a:solidFill>
              <a:schemeClr val="bg1"/>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latin typeface="Times New Roman" panose="02020603050405020304" pitchFamily="18" charset="0"/>
                </a:rPr>
                <a:t>Thanks!</a:t>
              </a:r>
              <a:endParaRPr lang="zh-CN" altLang="en-US" sz="1600" dirty="0">
                <a:solidFill>
                  <a:schemeClr val="tx1"/>
                </a:solidFill>
                <a:latin typeface="Times New Roman" panose="02020603050405020304" pitchFamily="18" charset="0"/>
              </a:endParaRPr>
            </a:p>
          </p:txBody>
        </p:sp>
        <p:grpSp>
          <p:nvGrpSpPr>
            <p:cNvPr id="16" name="组合 15"/>
            <p:cNvGrpSpPr/>
            <p:nvPr/>
          </p:nvGrpSpPr>
          <p:grpSpPr>
            <a:xfrm>
              <a:off x="4973045" y="2147662"/>
              <a:ext cx="1230546" cy="1551747"/>
              <a:chOff x="3858254" y="991203"/>
              <a:chExt cx="801971" cy="1011304"/>
            </a:xfrm>
          </p:grpSpPr>
          <p:grpSp>
            <p:nvGrpSpPr>
              <p:cNvPr id="17" name="组合 16"/>
              <p:cNvGrpSpPr/>
              <p:nvPr/>
            </p:nvGrpSpPr>
            <p:grpSpPr>
              <a:xfrm>
                <a:off x="3858254" y="991203"/>
                <a:ext cx="801971" cy="1011304"/>
                <a:chOff x="3337981" y="675665"/>
                <a:chExt cx="2157513" cy="3915501"/>
              </a:xfrm>
            </p:grpSpPr>
            <p:sp>
              <p:nvSpPr>
                <p:cNvPr id="19" name="椭圆 18"/>
                <p:cNvSpPr/>
                <p:nvPr/>
              </p:nvSpPr>
              <p:spPr>
                <a:xfrm>
                  <a:off x="3563888" y="675665"/>
                  <a:ext cx="1705701" cy="1705701"/>
                </a:xfrm>
                <a:prstGeom prst="ellipse">
                  <a:avLst/>
                </a:prstGeom>
                <a:solidFill>
                  <a:schemeClr val="bg1"/>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ndParaRPr>
                </a:p>
              </p:txBody>
            </p:sp>
            <p:sp>
              <p:nvSpPr>
                <p:cNvPr id="20" name="任意多边形: 形状 19"/>
                <p:cNvSpPr/>
                <p:nvPr/>
              </p:nvSpPr>
              <p:spPr>
                <a:xfrm>
                  <a:off x="3337981" y="2381366"/>
                  <a:ext cx="2157513" cy="2209800"/>
                </a:xfrm>
                <a:custGeom>
                  <a:avLst/>
                  <a:gdLst>
                    <a:gd name="connsiteX0" fmla="*/ 0 w 2139950"/>
                    <a:gd name="connsiteY0" fmla="*/ 2032000 h 2209800"/>
                    <a:gd name="connsiteX1" fmla="*/ 1117600 w 2139950"/>
                    <a:gd name="connsiteY1" fmla="*/ 2209800 h 2209800"/>
                    <a:gd name="connsiteX2" fmla="*/ 2139950 w 2139950"/>
                    <a:gd name="connsiteY2" fmla="*/ 2012950 h 2209800"/>
                    <a:gd name="connsiteX3" fmla="*/ 2038350 w 2139950"/>
                    <a:gd name="connsiteY3" fmla="*/ 869950 h 2209800"/>
                    <a:gd name="connsiteX4" fmla="*/ 1524000 w 2139950"/>
                    <a:gd name="connsiteY4" fmla="*/ 0 h 2209800"/>
                    <a:gd name="connsiteX5" fmla="*/ 1111250 w 2139950"/>
                    <a:gd name="connsiteY5" fmla="*/ 196850 h 2209800"/>
                    <a:gd name="connsiteX6" fmla="*/ 615950 w 2139950"/>
                    <a:gd name="connsiteY6" fmla="*/ 25400 h 2209800"/>
                    <a:gd name="connsiteX7" fmla="*/ 63500 w 2139950"/>
                    <a:gd name="connsiteY7" fmla="*/ 927100 h 2209800"/>
                    <a:gd name="connsiteX8" fmla="*/ 0 w 2139950"/>
                    <a:gd name="connsiteY8" fmla="*/ 2032000 h 2209800"/>
                    <a:gd name="connsiteX0-1" fmla="*/ 0 w 2139950"/>
                    <a:gd name="connsiteY0-2" fmla="*/ 2032000 h 2209800"/>
                    <a:gd name="connsiteX1-3" fmla="*/ 1117600 w 2139950"/>
                    <a:gd name="connsiteY1-4" fmla="*/ 2209800 h 2209800"/>
                    <a:gd name="connsiteX2-5" fmla="*/ 2139950 w 2139950"/>
                    <a:gd name="connsiteY2-6" fmla="*/ 2012950 h 2209800"/>
                    <a:gd name="connsiteX3-7" fmla="*/ 2038350 w 2139950"/>
                    <a:gd name="connsiteY3-8" fmla="*/ 869950 h 2209800"/>
                    <a:gd name="connsiteX4-9" fmla="*/ 1524000 w 2139950"/>
                    <a:gd name="connsiteY4-10" fmla="*/ 0 h 2209800"/>
                    <a:gd name="connsiteX5-11" fmla="*/ 1111250 w 2139950"/>
                    <a:gd name="connsiteY5-12" fmla="*/ 196850 h 2209800"/>
                    <a:gd name="connsiteX6-13" fmla="*/ 615950 w 2139950"/>
                    <a:gd name="connsiteY6-14" fmla="*/ 25400 h 2209800"/>
                    <a:gd name="connsiteX7-15" fmla="*/ 63500 w 2139950"/>
                    <a:gd name="connsiteY7-16" fmla="*/ 927100 h 2209800"/>
                    <a:gd name="connsiteX8-17" fmla="*/ 0 w 2139950"/>
                    <a:gd name="connsiteY8-18" fmla="*/ 2032000 h 2209800"/>
                    <a:gd name="connsiteX0-19" fmla="*/ 0 w 2139950"/>
                    <a:gd name="connsiteY0-20" fmla="*/ 2032000 h 2209800"/>
                    <a:gd name="connsiteX1-21" fmla="*/ 1117600 w 2139950"/>
                    <a:gd name="connsiteY1-22" fmla="*/ 2209800 h 2209800"/>
                    <a:gd name="connsiteX2-23" fmla="*/ 2139950 w 2139950"/>
                    <a:gd name="connsiteY2-24" fmla="*/ 2012950 h 2209800"/>
                    <a:gd name="connsiteX3-25" fmla="*/ 2038350 w 2139950"/>
                    <a:gd name="connsiteY3-26" fmla="*/ 869950 h 2209800"/>
                    <a:gd name="connsiteX4-27" fmla="*/ 1524000 w 2139950"/>
                    <a:gd name="connsiteY4-28" fmla="*/ 0 h 2209800"/>
                    <a:gd name="connsiteX5-29" fmla="*/ 1111250 w 2139950"/>
                    <a:gd name="connsiteY5-30" fmla="*/ 196850 h 2209800"/>
                    <a:gd name="connsiteX6-31" fmla="*/ 615950 w 2139950"/>
                    <a:gd name="connsiteY6-32" fmla="*/ 25400 h 2209800"/>
                    <a:gd name="connsiteX7-33" fmla="*/ 63500 w 2139950"/>
                    <a:gd name="connsiteY7-34" fmla="*/ 927100 h 2209800"/>
                    <a:gd name="connsiteX8-35" fmla="*/ 0 w 2139950"/>
                    <a:gd name="connsiteY8-36" fmla="*/ 2032000 h 2209800"/>
                    <a:gd name="connsiteX0-37" fmla="*/ 0 w 2148981"/>
                    <a:gd name="connsiteY0-38" fmla="*/ 2032000 h 2209800"/>
                    <a:gd name="connsiteX1-39" fmla="*/ 1117600 w 2148981"/>
                    <a:gd name="connsiteY1-40" fmla="*/ 2209800 h 2209800"/>
                    <a:gd name="connsiteX2-41" fmla="*/ 2139950 w 2148981"/>
                    <a:gd name="connsiteY2-42" fmla="*/ 2012950 h 2209800"/>
                    <a:gd name="connsiteX3-43" fmla="*/ 2038350 w 2148981"/>
                    <a:gd name="connsiteY3-44" fmla="*/ 869950 h 2209800"/>
                    <a:gd name="connsiteX4-45" fmla="*/ 1524000 w 2148981"/>
                    <a:gd name="connsiteY4-46" fmla="*/ 0 h 2209800"/>
                    <a:gd name="connsiteX5-47" fmla="*/ 1111250 w 2148981"/>
                    <a:gd name="connsiteY5-48" fmla="*/ 196850 h 2209800"/>
                    <a:gd name="connsiteX6-49" fmla="*/ 615950 w 2148981"/>
                    <a:gd name="connsiteY6-50" fmla="*/ 25400 h 2209800"/>
                    <a:gd name="connsiteX7-51" fmla="*/ 63500 w 2148981"/>
                    <a:gd name="connsiteY7-52" fmla="*/ 927100 h 2209800"/>
                    <a:gd name="connsiteX8-53" fmla="*/ 0 w 2148981"/>
                    <a:gd name="connsiteY8-54" fmla="*/ 2032000 h 2209800"/>
                    <a:gd name="connsiteX0-55" fmla="*/ 0 w 2165563"/>
                    <a:gd name="connsiteY0-56" fmla="*/ 2032000 h 2209800"/>
                    <a:gd name="connsiteX1-57" fmla="*/ 1117600 w 2165563"/>
                    <a:gd name="connsiteY1-58" fmla="*/ 2209800 h 2209800"/>
                    <a:gd name="connsiteX2-59" fmla="*/ 2139950 w 2165563"/>
                    <a:gd name="connsiteY2-60" fmla="*/ 2012950 h 2209800"/>
                    <a:gd name="connsiteX3-61" fmla="*/ 2038350 w 2165563"/>
                    <a:gd name="connsiteY3-62" fmla="*/ 869950 h 2209800"/>
                    <a:gd name="connsiteX4-63" fmla="*/ 1524000 w 2165563"/>
                    <a:gd name="connsiteY4-64" fmla="*/ 0 h 2209800"/>
                    <a:gd name="connsiteX5-65" fmla="*/ 1111250 w 2165563"/>
                    <a:gd name="connsiteY5-66" fmla="*/ 196850 h 2209800"/>
                    <a:gd name="connsiteX6-67" fmla="*/ 615950 w 2165563"/>
                    <a:gd name="connsiteY6-68" fmla="*/ 25400 h 2209800"/>
                    <a:gd name="connsiteX7-69" fmla="*/ 63500 w 2165563"/>
                    <a:gd name="connsiteY7-70" fmla="*/ 927100 h 2209800"/>
                    <a:gd name="connsiteX8-71" fmla="*/ 0 w 2165563"/>
                    <a:gd name="connsiteY8-72" fmla="*/ 2032000 h 2209800"/>
                    <a:gd name="connsiteX0-73" fmla="*/ 0 w 2178437"/>
                    <a:gd name="connsiteY0-74" fmla="*/ 2032000 h 2209800"/>
                    <a:gd name="connsiteX1-75" fmla="*/ 1117600 w 2178437"/>
                    <a:gd name="connsiteY1-76" fmla="*/ 2209800 h 2209800"/>
                    <a:gd name="connsiteX2-77" fmla="*/ 2139950 w 2178437"/>
                    <a:gd name="connsiteY2-78" fmla="*/ 2012950 h 2209800"/>
                    <a:gd name="connsiteX3-79" fmla="*/ 2063750 w 2178437"/>
                    <a:gd name="connsiteY3-80" fmla="*/ 863600 h 2209800"/>
                    <a:gd name="connsiteX4-81" fmla="*/ 1524000 w 2178437"/>
                    <a:gd name="connsiteY4-82" fmla="*/ 0 h 2209800"/>
                    <a:gd name="connsiteX5-83" fmla="*/ 1111250 w 2178437"/>
                    <a:gd name="connsiteY5-84" fmla="*/ 196850 h 2209800"/>
                    <a:gd name="connsiteX6-85" fmla="*/ 615950 w 2178437"/>
                    <a:gd name="connsiteY6-86" fmla="*/ 25400 h 2209800"/>
                    <a:gd name="connsiteX7-87" fmla="*/ 63500 w 2178437"/>
                    <a:gd name="connsiteY7-88" fmla="*/ 927100 h 2209800"/>
                    <a:gd name="connsiteX8-89" fmla="*/ 0 w 2178437"/>
                    <a:gd name="connsiteY8-90" fmla="*/ 2032000 h 2209800"/>
                    <a:gd name="connsiteX0-91" fmla="*/ 0 w 2178437"/>
                    <a:gd name="connsiteY0-92" fmla="*/ 2032000 h 2209800"/>
                    <a:gd name="connsiteX1-93" fmla="*/ 1117600 w 2178437"/>
                    <a:gd name="connsiteY1-94" fmla="*/ 2209800 h 2209800"/>
                    <a:gd name="connsiteX2-95" fmla="*/ 2139950 w 2178437"/>
                    <a:gd name="connsiteY2-96" fmla="*/ 2012950 h 2209800"/>
                    <a:gd name="connsiteX3-97" fmla="*/ 2063750 w 2178437"/>
                    <a:gd name="connsiteY3-98" fmla="*/ 863600 h 2209800"/>
                    <a:gd name="connsiteX4-99" fmla="*/ 1524000 w 2178437"/>
                    <a:gd name="connsiteY4-100" fmla="*/ 0 h 2209800"/>
                    <a:gd name="connsiteX5-101" fmla="*/ 1111250 w 2178437"/>
                    <a:gd name="connsiteY5-102" fmla="*/ 196850 h 2209800"/>
                    <a:gd name="connsiteX6-103" fmla="*/ 615950 w 2178437"/>
                    <a:gd name="connsiteY6-104" fmla="*/ 25400 h 2209800"/>
                    <a:gd name="connsiteX7-105" fmla="*/ 63500 w 2178437"/>
                    <a:gd name="connsiteY7-106" fmla="*/ 927100 h 2209800"/>
                    <a:gd name="connsiteX8-107" fmla="*/ 0 w 2178437"/>
                    <a:gd name="connsiteY8-108" fmla="*/ 2032000 h 2209800"/>
                    <a:gd name="connsiteX0-109" fmla="*/ 0 w 2178437"/>
                    <a:gd name="connsiteY0-110" fmla="*/ 2032000 h 2209800"/>
                    <a:gd name="connsiteX1-111" fmla="*/ 1117600 w 2178437"/>
                    <a:gd name="connsiteY1-112" fmla="*/ 2209800 h 2209800"/>
                    <a:gd name="connsiteX2-113" fmla="*/ 2139950 w 2178437"/>
                    <a:gd name="connsiteY2-114" fmla="*/ 2012950 h 2209800"/>
                    <a:gd name="connsiteX3-115" fmla="*/ 2063750 w 2178437"/>
                    <a:gd name="connsiteY3-116" fmla="*/ 863600 h 2209800"/>
                    <a:gd name="connsiteX4-117" fmla="*/ 1524000 w 2178437"/>
                    <a:gd name="connsiteY4-118" fmla="*/ 0 h 2209800"/>
                    <a:gd name="connsiteX5-119" fmla="*/ 1111250 w 2178437"/>
                    <a:gd name="connsiteY5-120" fmla="*/ 196850 h 2209800"/>
                    <a:gd name="connsiteX6-121" fmla="*/ 615950 w 2178437"/>
                    <a:gd name="connsiteY6-122" fmla="*/ 25400 h 2209800"/>
                    <a:gd name="connsiteX7-123" fmla="*/ 63500 w 2178437"/>
                    <a:gd name="connsiteY7-124" fmla="*/ 927100 h 2209800"/>
                    <a:gd name="connsiteX8-125" fmla="*/ 0 w 2178437"/>
                    <a:gd name="connsiteY8-126" fmla="*/ 2032000 h 2209800"/>
                    <a:gd name="connsiteX0-127" fmla="*/ 0 w 2178437"/>
                    <a:gd name="connsiteY0-128" fmla="*/ 2032000 h 2209800"/>
                    <a:gd name="connsiteX1-129" fmla="*/ 1117600 w 2178437"/>
                    <a:gd name="connsiteY1-130" fmla="*/ 2209800 h 2209800"/>
                    <a:gd name="connsiteX2-131" fmla="*/ 2139950 w 2178437"/>
                    <a:gd name="connsiteY2-132" fmla="*/ 2012950 h 2209800"/>
                    <a:gd name="connsiteX3-133" fmla="*/ 2063750 w 2178437"/>
                    <a:gd name="connsiteY3-134" fmla="*/ 863600 h 2209800"/>
                    <a:gd name="connsiteX4-135" fmla="*/ 1524000 w 2178437"/>
                    <a:gd name="connsiteY4-136" fmla="*/ 0 h 2209800"/>
                    <a:gd name="connsiteX5-137" fmla="*/ 1111250 w 2178437"/>
                    <a:gd name="connsiteY5-138" fmla="*/ 196850 h 2209800"/>
                    <a:gd name="connsiteX6-139" fmla="*/ 615950 w 2178437"/>
                    <a:gd name="connsiteY6-140" fmla="*/ 25400 h 2209800"/>
                    <a:gd name="connsiteX7-141" fmla="*/ 63500 w 2178437"/>
                    <a:gd name="connsiteY7-142" fmla="*/ 927100 h 2209800"/>
                    <a:gd name="connsiteX8-143" fmla="*/ 0 w 2178437"/>
                    <a:gd name="connsiteY8-144" fmla="*/ 2032000 h 2209800"/>
                    <a:gd name="connsiteX0-145" fmla="*/ 0 w 2178437"/>
                    <a:gd name="connsiteY0-146" fmla="*/ 2032000 h 2209800"/>
                    <a:gd name="connsiteX1-147" fmla="*/ 1117600 w 2178437"/>
                    <a:gd name="connsiteY1-148" fmla="*/ 2209800 h 2209800"/>
                    <a:gd name="connsiteX2-149" fmla="*/ 2139950 w 2178437"/>
                    <a:gd name="connsiteY2-150" fmla="*/ 2012950 h 2209800"/>
                    <a:gd name="connsiteX3-151" fmla="*/ 2063750 w 2178437"/>
                    <a:gd name="connsiteY3-152" fmla="*/ 863600 h 2209800"/>
                    <a:gd name="connsiteX4-153" fmla="*/ 1524000 w 2178437"/>
                    <a:gd name="connsiteY4-154" fmla="*/ 0 h 2209800"/>
                    <a:gd name="connsiteX5-155" fmla="*/ 1111250 w 2178437"/>
                    <a:gd name="connsiteY5-156" fmla="*/ 196850 h 2209800"/>
                    <a:gd name="connsiteX6-157" fmla="*/ 615950 w 2178437"/>
                    <a:gd name="connsiteY6-158" fmla="*/ 25400 h 2209800"/>
                    <a:gd name="connsiteX7-159" fmla="*/ 63500 w 2178437"/>
                    <a:gd name="connsiteY7-160" fmla="*/ 927100 h 2209800"/>
                    <a:gd name="connsiteX8-161" fmla="*/ 0 w 2178437"/>
                    <a:gd name="connsiteY8-162" fmla="*/ 2032000 h 2209800"/>
                    <a:gd name="connsiteX0-163" fmla="*/ 0 w 2178437"/>
                    <a:gd name="connsiteY0-164" fmla="*/ 2032000 h 2209800"/>
                    <a:gd name="connsiteX1-165" fmla="*/ 1117600 w 2178437"/>
                    <a:gd name="connsiteY1-166" fmla="*/ 2209800 h 2209800"/>
                    <a:gd name="connsiteX2-167" fmla="*/ 2139950 w 2178437"/>
                    <a:gd name="connsiteY2-168" fmla="*/ 2012950 h 2209800"/>
                    <a:gd name="connsiteX3-169" fmla="*/ 2063750 w 2178437"/>
                    <a:gd name="connsiteY3-170" fmla="*/ 863600 h 2209800"/>
                    <a:gd name="connsiteX4-171" fmla="*/ 1524000 w 2178437"/>
                    <a:gd name="connsiteY4-172" fmla="*/ 0 h 2209800"/>
                    <a:gd name="connsiteX5-173" fmla="*/ 1111250 w 2178437"/>
                    <a:gd name="connsiteY5-174" fmla="*/ 196850 h 2209800"/>
                    <a:gd name="connsiteX6-175" fmla="*/ 615950 w 2178437"/>
                    <a:gd name="connsiteY6-176" fmla="*/ 25400 h 2209800"/>
                    <a:gd name="connsiteX7-177" fmla="*/ 63500 w 2178437"/>
                    <a:gd name="connsiteY7-178" fmla="*/ 927100 h 2209800"/>
                    <a:gd name="connsiteX8-179" fmla="*/ 0 w 2178437"/>
                    <a:gd name="connsiteY8-180" fmla="*/ 2032000 h 2209800"/>
                    <a:gd name="connsiteX0-181" fmla="*/ 0 w 2178437"/>
                    <a:gd name="connsiteY0-182" fmla="*/ 2032000 h 2209800"/>
                    <a:gd name="connsiteX1-183" fmla="*/ 1117600 w 2178437"/>
                    <a:gd name="connsiteY1-184" fmla="*/ 2209800 h 2209800"/>
                    <a:gd name="connsiteX2-185" fmla="*/ 2139950 w 2178437"/>
                    <a:gd name="connsiteY2-186" fmla="*/ 2012950 h 2209800"/>
                    <a:gd name="connsiteX3-187" fmla="*/ 2063750 w 2178437"/>
                    <a:gd name="connsiteY3-188" fmla="*/ 863600 h 2209800"/>
                    <a:gd name="connsiteX4-189" fmla="*/ 1524000 w 2178437"/>
                    <a:gd name="connsiteY4-190" fmla="*/ 0 h 2209800"/>
                    <a:gd name="connsiteX5-191" fmla="*/ 1111250 w 2178437"/>
                    <a:gd name="connsiteY5-192" fmla="*/ 196850 h 2209800"/>
                    <a:gd name="connsiteX6-193" fmla="*/ 615950 w 2178437"/>
                    <a:gd name="connsiteY6-194" fmla="*/ 25400 h 2209800"/>
                    <a:gd name="connsiteX7-195" fmla="*/ 63500 w 2178437"/>
                    <a:gd name="connsiteY7-196" fmla="*/ 927100 h 2209800"/>
                    <a:gd name="connsiteX8-197" fmla="*/ 0 w 2178437"/>
                    <a:gd name="connsiteY8-198" fmla="*/ 2032000 h 2209800"/>
                    <a:gd name="connsiteX0-199" fmla="*/ 0 w 2178437"/>
                    <a:gd name="connsiteY0-200" fmla="*/ 2032000 h 2221208"/>
                    <a:gd name="connsiteX1-201" fmla="*/ 1117600 w 2178437"/>
                    <a:gd name="connsiteY1-202" fmla="*/ 2209800 h 2221208"/>
                    <a:gd name="connsiteX2-203" fmla="*/ 2139950 w 2178437"/>
                    <a:gd name="connsiteY2-204" fmla="*/ 2012950 h 2221208"/>
                    <a:gd name="connsiteX3-205" fmla="*/ 2063750 w 2178437"/>
                    <a:gd name="connsiteY3-206" fmla="*/ 863600 h 2221208"/>
                    <a:gd name="connsiteX4-207" fmla="*/ 1524000 w 2178437"/>
                    <a:gd name="connsiteY4-208" fmla="*/ 0 h 2221208"/>
                    <a:gd name="connsiteX5-209" fmla="*/ 1111250 w 2178437"/>
                    <a:gd name="connsiteY5-210" fmla="*/ 196850 h 2221208"/>
                    <a:gd name="connsiteX6-211" fmla="*/ 615950 w 2178437"/>
                    <a:gd name="connsiteY6-212" fmla="*/ 25400 h 2221208"/>
                    <a:gd name="connsiteX7-213" fmla="*/ 63500 w 2178437"/>
                    <a:gd name="connsiteY7-214" fmla="*/ 927100 h 2221208"/>
                    <a:gd name="connsiteX8-215" fmla="*/ 0 w 2178437"/>
                    <a:gd name="connsiteY8-216" fmla="*/ 2032000 h 2221208"/>
                    <a:gd name="connsiteX0-217" fmla="*/ 0 w 2178437"/>
                    <a:gd name="connsiteY0-218" fmla="*/ 2032000 h 2209800"/>
                    <a:gd name="connsiteX1-219" fmla="*/ 1117600 w 2178437"/>
                    <a:gd name="connsiteY1-220" fmla="*/ 2209800 h 2209800"/>
                    <a:gd name="connsiteX2-221" fmla="*/ 2139950 w 2178437"/>
                    <a:gd name="connsiteY2-222" fmla="*/ 2012950 h 2209800"/>
                    <a:gd name="connsiteX3-223" fmla="*/ 2063750 w 2178437"/>
                    <a:gd name="connsiteY3-224" fmla="*/ 863600 h 2209800"/>
                    <a:gd name="connsiteX4-225" fmla="*/ 1524000 w 2178437"/>
                    <a:gd name="connsiteY4-226" fmla="*/ 0 h 2209800"/>
                    <a:gd name="connsiteX5-227" fmla="*/ 1111250 w 2178437"/>
                    <a:gd name="connsiteY5-228" fmla="*/ 196850 h 2209800"/>
                    <a:gd name="connsiteX6-229" fmla="*/ 615950 w 2178437"/>
                    <a:gd name="connsiteY6-230" fmla="*/ 25400 h 2209800"/>
                    <a:gd name="connsiteX7-231" fmla="*/ 63500 w 2178437"/>
                    <a:gd name="connsiteY7-232" fmla="*/ 927100 h 2209800"/>
                    <a:gd name="connsiteX8-233" fmla="*/ 0 w 2178437"/>
                    <a:gd name="connsiteY8-234" fmla="*/ 2032000 h 2209800"/>
                    <a:gd name="connsiteX0-235" fmla="*/ 0 w 2178437"/>
                    <a:gd name="connsiteY0-236" fmla="*/ 2032000 h 2209800"/>
                    <a:gd name="connsiteX1-237" fmla="*/ 1117600 w 2178437"/>
                    <a:gd name="connsiteY1-238" fmla="*/ 2209800 h 2209800"/>
                    <a:gd name="connsiteX2-239" fmla="*/ 2139950 w 2178437"/>
                    <a:gd name="connsiteY2-240" fmla="*/ 2012950 h 2209800"/>
                    <a:gd name="connsiteX3-241" fmla="*/ 2063750 w 2178437"/>
                    <a:gd name="connsiteY3-242" fmla="*/ 863600 h 2209800"/>
                    <a:gd name="connsiteX4-243" fmla="*/ 1524000 w 2178437"/>
                    <a:gd name="connsiteY4-244" fmla="*/ 0 h 2209800"/>
                    <a:gd name="connsiteX5-245" fmla="*/ 1111250 w 2178437"/>
                    <a:gd name="connsiteY5-246" fmla="*/ 196850 h 2209800"/>
                    <a:gd name="connsiteX6-247" fmla="*/ 615950 w 2178437"/>
                    <a:gd name="connsiteY6-248" fmla="*/ 25400 h 2209800"/>
                    <a:gd name="connsiteX7-249" fmla="*/ 63500 w 2178437"/>
                    <a:gd name="connsiteY7-250" fmla="*/ 927100 h 2209800"/>
                    <a:gd name="connsiteX8-251" fmla="*/ 0 w 2178437"/>
                    <a:gd name="connsiteY8-252" fmla="*/ 2032000 h 2209800"/>
                    <a:gd name="connsiteX0-253" fmla="*/ 0 w 2185240"/>
                    <a:gd name="connsiteY0-254" fmla="*/ 2032000 h 2209800"/>
                    <a:gd name="connsiteX1-255" fmla="*/ 1117600 w 2185240"/>
                    <a:gd name="connsiteY1-256" fmla="*/ 2209800 h 2209800"/>
                    <a:gd name="connsiteX2-257" fmla="*/ 2139950 w 2185240"/>
                    <a:gd name="connsiteY2-258" fmla="*/ 2012950 h 2209800"/>
                    <a:gd name="connsiteX3-259" fmla="*/ 2063750 w 2185240"/>
                    <a:gd name="connsiteY3-260" fmla="*/ 863600 h 2209800"/>
                    <a:gd name="connsiteX4-261" fmla="*/ 1524000 w 2185240"/>
                    <a:gd name="connsiteY4-262" fmla="*/ 0 h 2209800"/>
                    <a:gd name="connsiteX5-263" fmla="*/ 1111250 w 2185240"/>
                    <a:gd name="connsiteY5-264" fmla="*/ 196850 h 2209800"/>
                    <a:gd name="connsiteX6-265" fmla="*/ 615950 w 2185240"/>
                    <a:gd name="connsiteY6-266" fmla="*/ 25400 h 2209800"/>
                    <a:gd name="connsiteX7-267" fmla="*/ 63500 w 2185240"/>
                    <a:gd name="connsiteY7-268" fmla="*/ 927100 h 2209800"/>
                    <a:gd name="connsiteX8-269" fmla="*/ 0 w 2185240"/>
                    <a:gd name="connsiteY8-270" fmla="*/ 2032000 h 2209800"/>
                    <a:gd name="connsiteX0-271" fmla="*/ 0 w 2149601"/>
                    <a:gd name="connsiteY0-272" fmla="*/ 2032000 h 2209800"/>
                    <a:gd name="connsiteX1-273" fmla="*/ 1117600 w 2149601"/>
                    <a:gd name="connsiteY1-274" fmla="*/ 2209800 h 2209800"/>
                    <a:gd name="connsiteX2-275" fmla="*/ 2139950 w 2149601"/>
                    <a:gd name="connsiteY2-276" fmla="*/ 2012950 h 2209800"/>
                    <a:gd name="connsiteX3-277" fmla="*/ 2063750 w 2149601"/>
                    <a:gd name="connsiteY3-278" fmla="*/ 863600 h 2209800"/>
                    <a:gd name="connsiteX4-279" fmla="*/ 1524000 w 2149601"/>
                    <a:gd name="connsiteY4-280" fmla="*/ 0 h 2209800"/>
                    <a:gd name="connsiteX5-281" fmla="*/ 1111250 w 2149601"/>
                    <a:gd name="connsiteY5-282" fmla="*/ 196850 h 2209800"/>
                    <a:gd name="connsiteX6-283" fmla="*/ 615950 w 2149601"/>
                    <a:gd name="connsiteY6-284" fmla="*/ 25400 h 2209800"/>
                    <a:gd name="connsiteX7-285" fmla="*/ 63500 w 2149601"/>
                    <a:gd name="connsiteY7-286" fmla="*/ 927100 h 2209800"/>
                    <a:gd name="connsiteX8-287" fmla="*/ 0 w 2149601"/>
                    <a:gd name="connsiteY8-288" fmla="*/ 2032000 h 2209800"/>
                    <a:gd name="connsiteX0-289" fmla="*/ 0 w 2149601"/>
                    <a:gd name="connsiteY0-290" fmla="*/ 2032000 h 2209800"/>
                    <a:gd name="connsiteX1-291" fmla="*/ 1117600 w 2149601"/>
                    <a:gd name="connsiteY1-292" fmla="*/ 2209800 h 2209800"/>
                    <a:gd name="connsiteX2-293" fmla="*/ 2139950 w 2149601"/>
                    <a:gd name="connsiteY2-294" fmla="*/ 2012950 h 2209800"/>
                    <a:gd name="connsiteX3-295" fmla="*/ 2063750 w 2149601"/>
                    <a:gd name="connsiteY3-296" fmla="*/ 863600 h 2209800"/>
                    <a:gd name="connsiteX4-297" fmla="*/ 1524000 w 2149601"/>
                    <a:gd name="connsiteY4-298" fmla="*/ 0 h 2209800"/>
                    <a:gd name="connsiteX5-299" fmla="*/ 1111250 w 2149601"/>
                    <a:gd name="connsiteY5-300" fmla="*/ 196850 h 2209800"/>
                    <a:gd name="connsiteX6-301" fmla="*/ 615950 w 2149601"/>
                    <a:gd name="connsiteY6-302" fmla="*/ 25400 h 2209800"/>
                    <a:gd name="connsiteX7-303" fmla="*/ 63500 w 2149601"/>
                    <a:gd name="connsiteY7-304" fmla="*/ 927100 h 2209800"/>
                    <a:gd name="connsiteX8-305" fmla="*/ 0 w 2149601"/>
                    <a:gd name="connsiteY8-306" fmla="*/ 2032000 h 2209800"/>
                    <a:gd name="connsiteX0-307" fmla="*/ 0 w 2149601"/>
                    <a:gd name="connsiteY0-308" fmla="*/ 2032000 h 2209800"/>
                    <a:gd name="connsiteX1-309" fmla="*/ 1117600 w 2149601"/>
                    <a:gd name="connsiteY1-310" fmla="*/ 2209800 h 2209800"/>
                    <a:gd name="connsiteX2-311" fmla="*/ 2139950 w 2149601"/>
                    <a:gd name="connsiteY2-312" fmla="*/ 2012950 h 2209800"/>
                    <a:gd name="connsiteX3-313" fmla="*/ 2063750 w 2149601"/>
                    <a:gd name="connsiteY3-314" fmla="*/ 863600 h 2209800"/>
                    <a:gd name="connsiteX4-315" fmla="*/ 1524000 w 2149601"/>
                    <a:gd name="connsiteY4-316" fmla="*/ 0 h 2209800"/>
                    <a:gd name="connsiteX5-317" fmla="*/ 1111250 w 2149601"/>
                    <a:gd name="connsiteY5-318" fmla="*/ 196850 h 2209800"/>
                    <a:gd name="connsiteX6-319" fmla="*/ 615950 w 2149601"/>
                    <a:gd name="connsiteY6-320" fmla="*/ 25400 h 2209800"/>
                    <a:gd name="connsiteX7-321" fmla="*/ 63500 w 2149601"/>
                    <a:gd name="connsiteY7-322" fmla="*/ 927100 h 2209800"/>
                    <a:gd name="connsiteX8-323" fmla="*/ 0 w 2149601"/>
                    <a:gd name="connsiteY8-324" fmla="*/ 2032000 h 2209800"/>
                    <a:gd name="connsiteX0-325" fmla="*/ 0 w 2149601"/>
                    <a:gd name="connsiteY0-326" fmla="*/ 2032000 h 2209800"/>
                    <a:gd name="connsiteX1-327" fmla="*/ 1117600 w 2149601"/>
                    <a:gd name="connsiteY1-328" fmla="*/ 2209800 h 2209800"/>
                    <a:gd name="connsiteX2-329" fmla="*/ 2139950 w 2149601"/>
                    <a:gd name="connsiteY2-330" fmla="*/ 2012950 h 2209800"/>
                    <a:gd name="connsiteX3-331" fmla="*/ 2063750 w 2149601"/>
                    <a:gd name="connsiteY3-332" fmla="*/ 863600 h 2209800"/>
                    <a:gd name="connsiteX4-333" fmla="*/ 1524000 w 2149601"/>
                    <a:gd name="connsiteY4-334" fmla="*/ 0 h 2209800"/>
                    <a:gd name="connsiteX5-335" fmla="*/ 1111250 w 2149601"/>
                    <a:gd name="connsiteY5-336" fmla="*/ 196850 h 2209800"/>
                    <a:gd name="connsiteX6-337" fmla="*/ 615950 w 2149601"/>
                    <a:gd name="connsiteY6-338" fmla="*/ 25400 h 2209800"/>
                    <a:gd name="connsiteX7-339" fmla="*/ 63500 w 2149601"/>
                    <a:gd name="connsiteY7-340" fmla="*/ 927100 h 2209800"/>
                    <a:gd name="connsiteX8-341" fmla="*/ 0 w 2149601"/>
                    <a:gd name="connsiteY8-342" fmla="*/ 2032000 h 2209800"/>
                    <a:gd name="connsiteX0-343" fmla="*/ 0 w 2149601"/>
                    <a:gd name="connsiteY0-344" fmla="*/ 2032000 h 2209800"/>
                    <a:gd name="connsiteX1-345" fmla="*/ 1117600 w 2149601"/>
                    <a:gd name="connsiteY1-346" fmla="*/ 2209800 h 2209800"/>
                    <a:gd name="connsiteX2-347" fmla="*/ 2139950 w 2149601"/>
                    <a:gd name="connsiteY2-348" fmla="*/ 2012950 h 2209800"/>
                    <a:gd name="connsiteX3-349" fmla="*/ 2063750 w 2149601"/>
                    <a:gd name="connsiteY3-350" fmla="*/ 863600 h 2209800"/>
                    <a:gd name="connsiteX4-351" fmla="*/ 1524000 w 2149601"/>
                    <a:gd name="connsiteY4-352" fmla="*/ 0 h 2209800"/>
                    <a:gd name="connsiteX5-353" fmla="*/ 1111250 w 2149601"/>
                    <a:gd name="connsiteY5-354" fmla="*/ 196850 h 2209800"/>
                    <a:gd name="connsiteX6-355" fmla="*/ 615950 w 2149601"/>
                    <a:gd name="connsiteY6-356" fmla="*/ 25400 h 2209800"/>
                    <a:gd name="connsiteX7-357" fmla="*/ 63500 w 2149601"/>
                    <a:gd name="connsiteY7-358" fmla="*/ 927100 h 2209800"/>
                    <a:gd name="connsiteX8-359" fmla="*/ 0 w 2149601"/>
                    <a:gd name="connsiteY8-360" fmla="*/ 2032000 h 2209800"/>
                    <a:gd name="connsiteX0-361" fmla="*/ 0 w 2149601"/>
                    <a:gd name="connsiteY0-362" fmla="*/ 2032000 h 2209800"/>
                    <a:gd name="connsiteX1-363" fmla="*/ 1117600 w 2149601"/>
                    <a:gd name="connsiteY1-364" fmla="*/ 2209800 h 2209800"/>
                    <a:gd name="connsiteX2-365" fmla="*/ 2139950 w 2149601"/>
                    <a:gd name="connsiteY2-366" fmla="*/ 2012950 h 2209800"/>
                    <a:gd name="connsiteX3-367" fmla="*/ 2063750 w 2149601"/>
                    <a:gd name="connsiteY3-368" fmla="*/ 863600 h 2209800"/>
                    <a:gd name="connsiteX4-369" fmla="*/ 1524000 w 2149601"/>
                    <a:gd name="connsiteY4-370" fmla="*/ 0 h 2209800"/>
                    <a:gd name="connsiteX5-371" fmla="*/ 1111250 w 2149601"/>
                    <a:gd name="connsiteY5-372" fmla="*/ 196850 h 2209800"/>
                    <a:gd name="connsiteX6-373" fmla="*/ 615950 w 2149601"/>
                    <a:gd name="connsiteY6-374" fmla="*/ 25400 h 2209800"/>
                    <a:gd name="connsiteX7-375" fmla="*/ 63500 w 2149601"/>
                    <a:gd name="connsiteY7-376" fmla="*/ 927100 h 2209800"/>
                    <a:gd name="connsiteX8-377" fmla="*/ 0 w 2149601"/>
                    <a:gd name="connsiteY8-378" fmla="*/ 2032000 h 2209800"/>
                    <a:gd name="connsiteX0-379" fmla="*/ 0 w 2149601"/>
                    <a:gd name="connsiteY0-380" fmla="*/ 2032000 h 2209800"/>
                    <a:gd name="connsiteX1-381" fmla="*/ 1117600 w 2149601"/>
                    <a:gd name="connsiteY1-382" fmla="*/ 2209800 h 2209800"/>
                    <a:gd name="connsiteX2-383" fmla="*/ 2139950 w 2149601"/>
                    <a:gd name="connsiteY2-384" fmla="*/ 2012950 h 2209800"/>
                    <a:gd name="connsiteX3-385" fmla="*/ 2063750 w 2149601"/>
                    <a:gd name="connsiteY3-386" fmla="*/ 863600 h 2209800"/>
                    <a:gd name="connsiteX4-387" fmla="*/ 1524000 w 2149601"/>
                    <a:gd name="connsiteY4-388" fmla="*/ 0 h 2209800"/>
                    <a:gd name="connsiteX5-389" fmla="*/ 1111250 w 2149601"/>
                    <a:gd name="connsiteY5-390" fmla="*/ 196850 h 2209800"/>
                    <a:gd name="connsiteX6-391" fmla="*/ 615950 w 2149601"/>
                    <a:gd name="connsiteY6-392" fmla="*/ 25400 h 2209800"/>
                    <a:gd name="connsiteX7-393" fmla="*/ 63500 w 2149601"/>
                    <a:gd name="connsiteY7-394" fmla="*/ 927100 h 2209800"/>
                    <a:gd name="connsiteX8-395" fmla="*/ 0 w 2149601"/>
                    <a:gd name="connsiteY8-396" fmla="*/ 2032000 h 2209800"/>
                    <a:gd name="connsiteX0-397" fmla="*/ 0 w 2149601"/>
                    <a:gd name="connsiteY0-398" fmla="*/ 2032000 h 2209800"/>
                    <a:gd name="connsiteX1-399" fmla="*/ 1117600 w 2149601"/>
                    <a:gd name="connsiteY1-400" fmla="*/ 2209800 h 2209800"/>
                    <a:gd name="connsiteX2-401" fmla="*/ 2139950 w 2149601"/>
                    <a:gd name="connsiteY2-402" fmla="*/ 2012950 h 2209800"/>
                    <a:gd name="connsiteX3-403" fmla="*/ 2063750 w 2149601"/>
                    <a:gd name="connsiteY3-404" fmla="*/ 863600 h 2209800"/>
                    <a:gd name="connsiteX4-405" fmla="*/ 1524000 w 2149601"/>
                    <a:gd name="connsiteY4-406" fmla="*/ 0 h 2209800"/>
                    <a:gd name="connsiteX5-407" fmla="*/ 1111250 w 2149601"/>
                    <a:gd name="connsiteY5-408" fmla="*/ 196850 h 2209800"/>
                    <a:gd name="connsiteX6-409" fmla="*/ 615950 w 2149601"/>
                    <a:gd name="connsiteY6-410" fmla="*/ 25400 h 2209800"/>
                    <a:gd name="connsiteX7-411" fmla="*/ 63500 w 2149601"/>
                    <a:gd name="connsiteY7-412" fmla="*/ 927100 h 2209800"/>
                    <a:gd name="connsiteX8-413" fmla="*/ 0 w 2149601"/>
                    <a:gd name="connsiteY8-414" fmla="*/ 2032000 h 2209800"/>
                    <a:gd name="connsiteX0-415" fmla="*/ 0 w 2149601"/>
                    <a:gd name="connsiteY0-416" fmla="*/ 2032000 h 2209800"/>
                    <a:gd name="connsiteX1-417" fmla="*/ 1117600 w 2149601"/>
                    <a:gd name="connsiteY1-418" fmla="*/ 2209800 h 2209800"/>
                    <a:gd name="connsiteX2-419" fmla="*/ 2139950 w 2149601"/>
                    <a:gd name="connsiteY2-420" fmla="*/ 2012950 h 2209800"/>
                    <a:gd name="connsiteX3-421" fmla="*/ 2063750 w 2149601"/>
                    <a:gd name="connsiteY3-422" fmla="*/ 863600 h 2209800"/>
                    <a:gd name="connsiteX4-423" fmla="*/ 1524000 w 2149601"/>
                    <a:gd name="connsiteY4-424" fmla="*/ 0 h 2209800"/>
                    <a:gd name="connsiteX5-425" fmla="*/ 1111250 w 2149601"/>
                    <a:gd name="connsiteY5-426" fmla="*/ 196850 h 2209800"/>
                    <a:gd name="connsiteX6-427" fmla="*/ 615950 w 2149601"/>
                    <a:gd name="connsiteY6-428" fmla="*/ 25400 h 2209800"/>
                    <a:gd name="connsiteX7-429" fmla="*/ 63500 w 2149601"/>
                    <a:gd name="connsiteY7-430" fmla="*/ 927100 h 2209800"/>
                    <a:gd name="connsiteX8-431" fmla="*/ 0 w 2149601"/>
                    <a:gd name="connsiteY8-432" fmla="*/ 2032000 h 2209800"/>
                    <a:gd name="connsiteX0-433" fmla="*/ 0 w 2149601"/>
                    <a:gd name="connsiteY0-434" fmla="*/ 2032000 h 2209800"/>
                    <a:gd name="connsiteX1-435" fmla="*/ 1117600 w 2149601"/>
                    <a:gd name="connsiteY1-436" fmla="*/ 2209800 h 2209800"/>
                    <a:gd name="connsiteX2-437" fmla="*/ 2139950 w 2149601"/>
                    <a:gd name="connsiteY2-438" fmla="*/ 2012950 h 2209800"/>
                    <a:gd name="connsiteX3-439" fmla="*/ 2063750 w 2149601"/>
                    <a:gd name="connsiteY3-440" fmla="*/ 863600 h 2209800"/>
                    <a:gd name="connsiteX4-441" fmla="*/ 1524000 w 2149601"/>
                    <a:gd name="connsiteY4-442" fmla="*/ 0 h 2209800"/>
                    <a:gd name="connsiteX5-443" fmla="*/ 1111250 w 2149601"/>
                    <a:gd name="connsiteY5-444" fmla="*/ 196850 h 2209800"/>
                    <a:gd name="connsiteX6-445" fmla="*/ 615950 w 2149601"/>
                    <a:gd name="connsiteY6-446" fmla="*/ 25400 h 2209800"/>
                    <a:gd name="connsiteX7-447" fmla="*/ 63500 w 2149601"/>
                    <a:gd name="connsiteY7-448" fmla="*/ 927100 h 2209800"/>
                    <a:gd name="connsiteX8-449" fmla="*/ 0 w 2149601"/>
                    <a:gd name="connsiteY8-450" fmla="*/ 2032000 h 2209800"/>
                    <a:gd name="connsiteX0-451" fmla="*/ 0 w 2157513"/>
                    <a:gd name="connsiteY0-452" fmla="*/ 2032000 h 2209800"/>
                    <a:gd name="connsiteX1-453" fmla="*/ 1117600 w 2157513"/>
                    <a:gd name="connsiteY1-454" fmla="*/ 2209800 h 2209800"/>
                    <a:gd name="connsiteX2-455" fmla="*/ 2139950 w 2157513"/>
                    <a:gd name="connsiteY2-456" fmla="*/ 2012950 h 2209800"/>
                    <a:gd name="connsiteX3-457" fmla="*/ 2063750 w 2157513"/>
                    <a:gd name="connsiteY3-458" fmla="*/ 863600 h 2209800"/>
                    <a:gd name="connsiteX4-459" fmla="*/ 1524000 w 2157513"/>
                    <a:gd name="connsiteY4-460" fmla="*/ 0 h 2209800"/>
                    <a:gd name="connsiteX5-461" fmla="*/ 1111250 w 2157513"/>
                    <a:gd name="connsiteY5-462" fmla="*/ 196850 h 2209800"/>
                    <a:gd name="connsiteX6-463" fmla="*/ 615950 w 2157513"/>
                    <a:gd name="connsiteY6-464" fmla="*/ 25400 h 2209800"/>
                    <a:gd name="connsiteX7-465" fmla="*/ 63500 w 2157513"/>
                    <a:gd name="connsiteY7-466" fmla="*/ 927100 h 2209800"/>
                    <a:gd name="connsiteX8-467" fmla="*/ 0 w 2157513"/>
                    <a:gd name="connsiteY8-468" fmla="*/ 2032000 h 22098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2157513" h="2209800">
                      <a:moveTo>
                        <a:pt x="0" y="2032000"/>
                      </a:moveTo>
                      <a:cubicBezTo>
                        <a:pt x="226483" y="2201333"/>
                        <a:pt x="770467" y="2199217"/>
                        <a:pt x="1117600" y="2209800"/>
                      </a:cubicBezTo>
                      <a:cubicBezTo>
                        <a:pt x="1477433" y="2188633"/>
                        <a:pt x="1799167" y="2116667"/>
                        <a:pt x="2139950" y="2012950"/>
                      </a:cubicBezTo>
                      <a:cubicBezTo>
                        <a:pt x="2188633" y="1619250"/>
                        <a:pt x="2127250" y="1172633"/>
                        <a:pt x="2063750" y="863600"/>
                      </a:cubicBezTo>
                      <a:cubicBezTo>
                        <a:pt x="2000250" y="554567"/>
                        <a:pt x="1771650" y="182033"/>
                        <a:pt x="1524000" y="0"/>
                      </a:cubicBezTo>
                      <a:cubicBezTo>
                        <a:pt x="1399117" y="97367"/>
                        <a:pt x="1248833" y="131233"/>
                        <a:pt x="1111250" y="196850"/>
                      </a:cubicBezTo>
                      <a:cubicBezTo>
                        <a:pt x="973667" y="262467"/>
                        <a:pt x="790575" y="-32808"/>
                        <a:pt x="615950" y="25400"/>
                      </a:cubicBezTo>
                      <a:cubicBezTo>
                        <a:pt x="441325" y="147108"/>
                        <a:pt x="84667" y="558800"/>
                        <a:pt x="63500" y="927100"/>
                      </a:cubicBezTo>
                      <a:cubicBezTo>
                        <a:pt x="-33867" y="1301750"/>
                        <a:pt x="21167" y="1663700"/>
                        <a:pt x="0" y="2032000"/>
                      </a:cubicBezTo>
                      <a:close/>
                    </a:path>
                  </a:pathLst>
                </a:custGeom>
                <a:no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ndParaRPr>
                </a:p>
              </p:txBody>
            </p:sp>
          </p:grpSp>
          <p:sp>
            <p:nvSpPr>
              <p:cNvPr id="18" name="星形: 五角 17"/>
              <p:cNvSpPr/>
              <p:nvPr/>
            </p:nvSpPr>
            <p:spPr>
              <a:xfrm>
                <a:off x="4169899" y="1496855"/>
                <a:ext cx="178683" cy="178683"/>
              </a:xfrm>
              <a:prstGeom prst="star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ndParaRPr>
              </a:p>
            </p:txBody>
          </p:sp>
        </p:grpSp>
      </p:grpSp>
      <p:sp>
        <p:nvSpPr>
          <p:cNvPr id="3" name="矩形 2"/>
          <p:cNvSpPr/>
          <p:nvPr/>
        </p:nvSpPr>
        <p:spPr>
          <a:xfrm>
            <a:off x="-1043940" y="0"/>
            <a:ext cx="12192000" cy="740410"/>
          </a:xfrm>
          <a:prstGeom prst="rect">
            <a:avLst/>
          </a:prstGeom>
          <a:solidFill>
            <a:srgbClr val="006A4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5" name="矩形 24"/>
          <p:cNvSpPr/>
          <p:nvPr/>
        </p:nvSpPr>
        <p:spPr>
          <a:xfrm>
            <a:off x="-1043940" y="4803775"/>
            <a:ext cx="12192000" cy="483235"/>
          </a:xfrm>
          <a:prstGeom prst="rect">
            <a:avLst/>
          </a:prstGeom>
          <a:solidFill>
            <a:srgbClr val="006A4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Click="0"/>
    </mc:Choice>
    <mc:Fallback>
      <p:transition spd="slow" advClick="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2745630" y="2061524"/>
            <a:ext cx="3652740" cy="1020452"/>
            <a:chOff x="2195736" y="1100737"/>
            <a:chExt cx="3200730" cy="1569660"/>
          </a:xfrm>
        </p:grpSpPr>
        <p:sp>
          <p:nvSpPr>
            <p:cNvPr id="41" name="矩形 40"/>
            <p:cNvSpPr/>
            <p:nvPr/>
          </p:nvSpPr>
          <p:spPr>
            <a:xfrm>
              <a:off x="2195736" y="1100737"/>
              <a:ext cx="790518" cy="1569660"/>
            </a:xfrm>
            <a:prstGeom prst="rect">
              <a:avLst/>
            </a:prstGeom>
          </p:spPr>
          <p:txBody>
            <a:bodyPr wrap="square">
              <a:spAutoFit/>
            </a:bodyPr>
            <a:lstStyle/>
            <a:p>
              <a:pPr algn="ctr"/>
              <a:r>
                <a:rPr lang="en-US" altLang="zh-CN" sz="4800" b="1" dirty="0">
                  <a:ln w="6350">
                    <a:noFill/>
                  </a:ln>
                  <a:solidFill>
                    <a:schemeClr val="bg1">
                      <a:lumMod val="50000"/>
                    </a:schemeClr>
                  </a:solidFill>
                  <a:latin typeface="Times New Roman" panose="02020603050405020304" pitchFamily="18" charset="0"/>
                  <a:ea typeface="微软雅黑" panose="020B0503020204020204" pitchFamily="34" charset="-122"/>
                </a:rPr>
                <a:t>01</a:t>
              </a:r>
              <a:endParaRPr lang="zh-CN" altLang="en-US" sz="4800" b="1" dirty="0">
                <a:ln w="6350">
                  <a:noFill/>
                </a:ln>
                <a:solidFill>
                  <a:schemeClr val="bg1">
                    <a:lumMod val="50000"/>
                  </a:schemeClr>
                </a:solidFill>
                <a:latin typeface="Times New Roman" panose="02020603050405020304" pitchFamily="18" charset="0"/>
                <a:ea typeface="微软雅黑" panose="020B0503020204020204" pitchFamily="34" charset="-122"/>
              </a:endParaRPr>
            </a:p>
          </p:txBody>
        </p:sp>
        <p:sp>
          <p:nvSpPr>
            <p:cNvPr id="12" name="文本框 11"/>
            <p:cNvSpPr txBox="1"/>
            <p:nvPr/>
          </p:nvSpPr>
          <p:spPr>
            <a:xfrm>
              <a:off x="2986254" y="1300792"/>
              <a:ext cx="2410212" cy="584775"/>
            </a:xfrm>
            <a:prstGeom prst="rect">
              <a:avLst/>
            </a:prstGeom>
            <a:noFill/>
          </p:spPr>
          <p:txBody>
            <a:bodyPr wrap="none" rtlCol="0">
              <a:spAutoFit/>
            </a:bodyPr>
            <a:lstStyle/>
            <a:p>
              <a:r>
                <a:rPr lang="en-US" altLang="zh-CN" sz="3200" b="1" dirty="0">
                  <a:latin typeface="Times New Roman" panose="02020603050405020304" pitchFamily="18" charset="0"/>
                </a:rPr>
                <a:t>Introduction</a:t>
              </a:r>
              <a:endParaRPr lang="en-US" altLang="zh-CN" sz="3200" b="1" dirty="0">
                <a:latin typeface="Times New Roman" panose="02020603050405020304" pitchFamily="18" charset="0"/>
              </a:endParaRPr>
            </a:p>
          </p:txBody>
        </p:sp>
      </p:grpSp>
      <p:sp>
        <p:nvSpPr>
          <p:cNvPr id="9" name="直角三角形 8"/>
          <p:cNvSpPr/>
          <p:nvPr/>
        </p:nvSpPr>
        <p:spPr>
          <a:xfrm rot="5400000">
            <a:off x="-1208405" y="-1172210"/>
            <a:ext cx="3716655" cy="3716655"/>
          </a:xfrm>
          <a:prstGeom prst="rtTriangle">
            <a:avLst/>
          </a:prstGeom>
          <a:solidFill>
            <a:srgbClr val="006A44"/>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4" name="直角三角形 3"/>
          <p:cNvSpPr/>
          <p:nvPr/>
        </p:nvSpPr>
        <p:spPr>
          <a:xfrm rot="16200000">
            <a:off x="6372225" y="2787650"/>
            <a:ext cx="3716655" cy="3716655"/>
          </a:xfrm>
          <a:prstGeom prst="rtTriangle">
            <a:avLst/>
          </a:prstGeom>
          <a:solidFill>
            <a:srgbClr val="006A44"/>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Click="0"/>
    </mc:Choice>
    <mc:Fallback>
      <p:transition spd="slow" advClick="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427022" y="1786920"/>
            <a:ext cx="4289957" cy="1569660"/>
          </a:xfrm>
          <a:prstGeom prst="rect">
            <a:avLst/>
          </a:prstGeom>
          <a:noFill/>
        </p:spPr>
        <p:txBody>
          <a:bodyPr wrap="none" rtlCol="0">
            <a:spAutoFit/>
          </a:bodyPr>
          <a:lstStyle/>
          <a:p>
            <a:r>
              <a:rPr lang="en-US" altLang="zh-CN" sz="9600" b="1" i="1">
                <a:solidFill>
                  <a:srgbClr val="FF0000">
                    <a:alpha val="20000"/>
                  </a:srgbClr>
                </a:solidFill>
                <a:latin typeface="Times New Roman" panose="02020603050405020304" pitchFamily="18" charset="0"/>
              </a:rPr>
              <a:t>WEIRD</a:t>
            </a:r>
            <a:endParaRPr lang="zh-CN" altLang="en-US" sz="9600" b="1" i="1">
              <a:solidFill>
                <a:srgbClr val="FF0000">
                  <a:alpha val="20000"/>
                </a:srgbClr>
              </a:solidFill>
              <a:latin typeface="Times New Roman" panose="02020603050405020304" pitchFamily="18" charset="0"/>
            </a:endParaRPr>
          </a:p>
        </p:txBody>
      </p:sp>
      <p:sp>
        <p:nvSpPr>
          <p:cNvPr id="11" name="文本框 10"/>
          <p:cNvSpPr txBox="1"/>
          <p:nvPr/>
        </p:nvSpPr>
        <p:spPr>
          <a:xfrm>
            <a:off x="4825365" y="5765165"/>
            <a:ext cx="2541270" cy="368300"/>
          </a:xfrm>
          <a:prstGeom prst="rect">
            <a:avLst/>
          </a:prstGeom>
          <a:noFill/>
        </p:spPr>
        <p:txBody>
          <a:bodyPr wrap="square" rtlCol="0">
            <a:spAutoFit/>
          </a:bodyPr>
          <a:lstStyle/>
          <a:p>
            <a:r>
              <a:rPr lang="zh-CN" altLang="en-US">
                <a:solidFill>
                  <a:schemeClr val="bg2">
                    <a:lumMod val="90000"/>
                  </a:schemeClr>
                </a:solidFill>
                <a:latin typeface="宋体" panose="02010600030101010101" pitchFamily="2" charset="-122"/>
                <a:ea typeface="宋体" panose="02010600030101010101" pitchFamily="2" charset="-122"/>
              </a:rPr>
              <a:t>华中师范大学研究生会</a:t>
            </a:r>
            <a:endParaRPr lang="zh-CN" altLang="en-US">
              <a:solidFill>
                <a:schemeClr val="bg2">
                  <a:lumMod val="90000"/>
                </a:schemeClr>
              </a:solidFill>
              <a:latin typeface="宋体" panose="02010600030101010101" pitchFamily="2" charset="-122"/>
              <a:ea typeface="宋体" panose="02010600030101010101" pitchFamily="2" charset="-122"/>
            </a:endParaRPr>
          </a:p>
        </p:txBody>
      </p:sp>
      <p:sp>
        <p:nvSpPr>
          <p:cNvPr id="22" name="文本框 21"/>
          <p:cNvSpPr txBox="1"/>
          <p:nvPr/>
        </p:nvSpPr>
        <p:spPr>
          <a:xfrm>
            <a:off x="755576" y="1300568"/>
            <a:ext cx="7787475" cy="2542363"/>
          </a:xfrm>
          <a:prstGeom prst="rect">
            <a:avLst/>
          </a:prstGeom>
          <a:noFill/>
        </p:spPr>
        <p:txBody>
          <a:bodyPr wrap="square">
            <a:spAutoFit/>
          </a:bodyPr>
          <a:lstStyle/>
          <a:p>
            <a:pPr indent="457200" algn="just">
              <a:lnSpc>
                <a:spcPct val="150000"/>
              </a:lnSpc>
            </a:pPr>
            <a:r>
              <a:rPr lang="en-US" altLang="zh-CN" dirty="0">
                <a:latin typeface="Times New Roman" panose="02020603050405020304" pitchFamily="18" charset="0"/>
              </a:rPr>
              <a:t>Psychological science aims at understanding human mind and </a:t>
            </a:r>
            <a:r>
              <a:rPr lang="en-US" altLang="zh-CN" dirty="0" err="1">
                <a:latin typeface="Times New Roman" panose="02020603050405020304" pitchFamily="18" charset="0"/>
              </a:rPr>
              <a:t>behaviour</a:t>
            </a:r>
            <a:r>
              <a:rPr lang="en-US" altLang="zh-CN" dirty="0">
                <a:latin typeface="Times New Roman" panose="02020603050405020304" pitchFamily="18" charset="0"/>
              </a:rPr>
              <a:t>. However, psychological science largely relies on unrepresentative human samples: most human participants in published psychological studies are undergraduate students who take psychology courses from “</a:t>
            </a:r>
            <a:r>
              <a:rPr lang="en-US" altLang="zh-CN" b="1" dirty="0">
                <a:solidFill>
                  <a:srgbClr val="FF0000"/>
                </a:solidFill>
                <a:latin typeface="Times New Roman" panose="02020603050405020304" pitchFamily="18" charset="0"/>
              </a:rPr>
              <a:t>W</a:t>
            </a:r>
            <a:r>
              <a:rPr lang="en-US" altLang="zh-CN" dirty="0">
                <a:latin typeface="Times New Roman" panose="02020603050405020304" pitchFamily="18" charset="0"/>
              </a:rPr>
              <a:t>estern, </a:t>
            </a:r>
            <a:r>
              <a:rPr lang="en-US" altLang="zh-CN" b="1" dirty="0">
                <a:solidFill>
                  <a:srgbClr val="FF0000"/>
                </a:solidFill>
                <a:latin typeface="Times New Roman" panose="02020603050405020304" pitchFamily="18" charset="0"/>
              </a:rPr>
              <a:t>E</a:t>
            </a:r>
            <a:r>
              <a:rPr lang="en-US" altLang="zh-CN" dirty="0">
                <a:latin typeface="Times New Roman" panose="02020603050405020304" pitchFamily="18" charset="0"/>
              </a:rPr>
              <a:t>ducated, </a:t>
            </a:r>
            <a:r>
              <a:rPr lang="en-US" altLang="zh-CN" b="1" dirty="0">
                <a:solidFill>
                  <a:srgbClr val="FF0000"/>
                </a:solidFill>
                <a:latin typeface="Times New Roman" panose="02020603050405020304" pitchFamily="18" charset="0"/>
              </a:rPr>
              <a:t>I</a:t>
            </a:r>
            <a:r>
              <a:rPr lang="en-US" altLang="zh-CN" dirty="0">
                <a:latin typeface="Times New Roman" panose="02020603050405020304" pitchFamily="18" charset="0"/>
              </a:rPr>
              <a:t>ndustrialized, </a:t>
            </a:r>
            <a:r>
              <a:rPr lang="en-US" altLang="zh-CN" b="1" dirty="0">
                <a:solidFill>
                  <a:srgbClr val="FF0000"/>
                </a:solidFill>
                <a:latin typeface="Times New Roman" panose="02020603050405020304" pitchFamily="18" charset="0"/>
              </a:rPr>
              <a:t>R</a:t>
            </a:r>
            <a:r>
              <a:rPr lang="en-US" altLang="zh-CN" dirty="0">
                <a:latin typeface="Times New Roman" panose="02020603050405020304" pitchFamily="18" charset="0"/>
              </a:rPr>
              <a:t>ich, and </a:t>
            </a:r>
            <a:r>
              <a:rPr lang="en-US" altLang="zh-CN" b="1" dirty="0">
                <a:solidFill>
                  <a:srgbClr val="FF0000"/>
                </a:solidFill>
                <a:latin typeface="Times New Roman" panose="02020603050405020304" pitchFamily="18" charset="0"/>
              </a:rPr>
              <a:t>D</a:t>
            </a:r>
            <a:r>
              <a:rPr lang="en-US" altLang="zh-CN" dirty="0">
                <a:latin typeface="Times New Roman" panose="02020603050405020304" pitchFamily="18" charset="0"/>
              </a:rPr>
              <a:t>emocratic” regions (Henrich et al., 2010a; Henrich et al., 2010b; Henry, 2008; Sears, 1986)</a:t>
            </a:r>
            <a:endParaRPr lang="zh-CN" altLang="en-US" dirty="0">
              <a:latin typeface="Times New Roman" panose="02020603050405020304" pitchFamily="18" charset="0"/>
            </a:endParaRPr>
          </a:p>
        </p:txBody>
      </p:sp>
      <p:sp>
        <p:nvSpPr>
          <p:cNvPr id="6" name="文本框 5"/>
          <p:cNvSpPr txBox="1"/>
          <p:nvPr/>
        </p:nvSpPr>
        <p:spPr>
          <a:xfrm>
            <a:off x="6588224" y="96777"/>
            <a:ext cx="2461571" cy="400110"/>
          </a:xfrm>
          <a:prstGeom prst="rect">
            <a:avLst/>
          </a:prstGeom>
          <a:noFill/>
        </p:spPr>
        <p:txBody>
          <a:bodyPr wrap="none" rtlCol="0">
            <a:spAutoFit/>
          </a:bodyPr>
          <a:lstStyle/>
          <a:p>
            <a:r>
              <a:rPr lang="en-US" altLang="zh-CN" sz="2000" b="1" dirty="0">
                <a:solidFill>
                  <a:schemeClr val="bg1"/>
                </a:solidFill>
              </a:rPr>
              <a:t>Research background</a:t>
            </a:r>
            <a:endParaRPr lang="zh-CN" altLang="en-US" sz="2000" b="1" dirty="0">
              <a:solidFill>
                <a:schemeClr val="bg1"/>
              </a:solidFill>
            </a:endParaRPr>
          </a:p>
        </p:txBody>
      </p:sp>
      <p:sp>
        <p:nvSpPr>
          <p:cNvPr id="7" name="矩形 6"/>
          <p:cNvSpPr/>
          <p:nvPr/>
        </p:nvSpPr>
        <p:spPr>
          <a:xfrm>
            <a:off x="-1043940" y="0"/>
            <a:ext cx="12192000" cy="740410"/>
          </a:xfrm>
          <a:prstGeom prst="rect">
            <a:avLst/>
          </a:prstGeom>
          <a:solidFill>
            <a:srgbClr val="006A4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5" name="矩形 24"/>
          <p:cNvSpPr/>
          <p:nvPr/>
        </p:nvSpPr>
        <p:spPr>
          <a:xfrm>
            <a:off x="-1043940" y="4803775"/>
            <a:ext cx="12192000" cy="483235"/>
          </a:xfrm>
          <a:prstGeom prst="rect">
            <a:avLst/>
          </a:prstGeom>
          <a:solidFill>
            <a:srgbClr val="006A4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Click="0"/>
    </mc:Choice>
    <mc:Fallback>
      <p:transition spd="slow" advClick="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4825365" y="5765165"/>
            <a:ext cx="2541270" cy="368300"/>
          </a:xfrm>
          <a:prstGeom prst="rect">
            <a:avLst/>
          </a:prstGeom>
          <a:noFill/>
        </p:spPr>
        <p:txBody>
          <a:bodyPr wrap="square" rtlCol="0">
            <a:spAutoFit/>
          </a:bodyPr>
          <a:lstStyle/>
          <a:p>
            <a:r>
              <a:rPr lang="zh-CN" altLang="en-US">
                <a:solidFill>
                  <a:schemeClr val="bg2">
                    <a:lumMod val="90000"/>
                  </a:schemeClr>
                </a:solidFill>
                <a:latin typeface="宋体" panose="02010600030101010101" pitchFamily="2" charset="-122"/>
                <a:ea typeface="宋体" panose="02010600030101010101" pitchFamily="2" charset="-122"/>
              </a:rPr>
              <a:t>华中师范大学研究生会</a:t>
            </a:r>
            <a:endParaRPr lang="zh-CN" altLang="en-US">
              <a:solidFill>
                <a:schemeClr val="bg2">
                  <a:lumMod val="90000"/>
                </a:schemeClr>
              </a:solidFill>
              <a:latin typeface="宋体" panose="02010600030101010101" pitchFamily="2" charset="-122"/>
              <a:ea typeface="宋体" panose="02010600030101010101" pitchFamily="2" charset="-122"/>
            </a:endParaRPr>
          </a:p>
        </p:txBody>
      </p:sp>
      <p:sp>
        <p:nvSpPr>
          <p:cNvPr id="3" name="文本框 2"/>
          <p:cNvSpPr txBox="1"/>
          <p:nvPr/>
        </p:nvSpPr>
        <p:spPr>
          <a:xfrm>
            <a:off x="6588224" y="96777"/>
            <a:ext cx="2461571" cy="400110"/>
          </a:xfrm>
          <a:prstGeom prst="rect">
            <a:avLst/>
          </a:prstGeom>
          <a:noFill/>
        </p:spPr>
        <p:txBody>
          <a:bodyPr wrap="none" rtlCol="0">
            <a:spAutoFit/>
          </a:bodyPr>
          <a:lstStyle/>
          <a:p>
            <a:r>
              <a:rPr lang="en-US" altLang="zh-CN" sz="2000" b="1" dirty="0">
                <a:solidFill>
                  <a:schemeClr val="bg1"/>
                </a:solidFill>
              </a:rPr>
              <a:t>Research background</a:t>
            </a:r>
            <a:endParaRPr lang="zh-CN" altLang="en-US" sz="2000" b="1" dirty="0">
              <a:solidFill>
                <a:schemeClr val="bg1"/>
              </a:solidFill>
            </a:endParaRPr>
          </a:p>
        </p:txBody>
      </p:sp>
      <p:grpSp>
        <p:nvGrpSpPr>
          <p:cNvPr id="4" name="组合 3"/>
          <p:cNvGrpSpPr/>
          <p:nvPr/>
        </p:nvGrpSpPr>
        <p:grpSpPr>
          <a:xfrm>
            <a:off x="553085" y="988060"/>
            <a:ext cx="8070215" cy="2703195"/>
            <a:chOff x="871" y="1669"/>
            <a:chExt cx="12709" cy="4257"/>
          </a:xfrm>
        </p:grpSpPr>
        <p:pic>
          <p:nvPicPr>
            <p:cNvPr id="5" name="图片 4"/>
            <p:cNvPicPr>
              <a:picLocks noChangeAspect="1"/>
            </p:cNvPicPr>
            <p:nvPr/>
          </p:nvPicPr>
          <p:blipFill>
            <a:blip r:embed="rId1"/>
            <a:stretch>
              <a:fillRect/>
            </a:stretch>
          </p:blipFill>
          <p:spPr>
            <a:xfrm>
              <a:off x="871" y="1669"/>
              <a:ext cx="12649" cy="1848"/>
            </a:xfrm>
            <a:prstGeom prst="rect">
              <a:avLst/>
            </a:prstGeom>
          </p:spPr>
        </p:pic>
        <p:pic>
          <p:nvPicPr>
            <p:cNvPr id="7" name="图片 6"/>
            <p:cNvPicPr>
              <a:picLocks noChangeAspect="1"/>
            </p:cNvPicPr>
            <p:nvPr/>
          </p:nvPicPr>
          <p:blipFill>
            <a:blip r:embed="rId2"/>
            <a:stretch>
              <a:fillRect/>
            </a:stretch>
          </p:blipFill>
          <p:spPr>
            <a:xfrm>
              <a:off x="1076" y="4390"/>
              <a:ext cx="12505" cy="1536"/>
            </a:xfrm>
            <a:prstGeom prst="rect">
              <a:avLst/>
            </a:prstGeom>
          </p:spPr>
        </p:pic>
      </p:grpSp>
      <p:sp>
        <p:nvSpPr>
          <p:cNvPr id="9" name="文本框 8"/>
          <p:cNvSpPr txBox="1"/>
          <p:nvPr/>
        </p:nvSpPr>
        <p:spPr>
          <a:xfrm>
            <a:off x="611604" y="3940385"/>
            <a:ext cx="2313454" cy="369332"/>
          </a:xfrm>
          <a:prstGeom prst="rect">
            <a:avLst/>
          </a:prstGeom>
          <a:noFill/>
        </p:spPr>
        <p:txBody>
          <a:bodyPr wrap="none" rtlCol="0">
            <a:spAutoFit/>
          </a:bodyPr>
          <a:lstStyle/>
          <a:p>
            <a:r>
              <a:rPr lang="en-US" altLang="zh-CN" b="1" i="1" dirty="0">
                <a:latin typeface="Times New Roman" panose="02020603050405020304" pitchFamily="18" charset="0"/>
              </a:rPr>
              <a:t>Rad et al. 2018  PNAS</a:t>
            </a:r>
            <a:endParaRPr lang="zh-CN" altLang="en-US" b="1" i="1" dirty="0">
              <a:latin typeface="Times New Roman" panose="02020603050405020304" pitchFamily="18" charset="0"/>
            </a:endParaRPr>
          </a:p>
        </p:txBody>
      </p:sp>
      <p:sp>
        <p:nvSpPr>
          <p:cNvPr id="6" name="矩形 5"/>
          <p:cNvSpPr/>
          <p:nvPr/>
        </p:nvSpPr>
        <p:spPr>
          <a:xfrm>
            <a:off x="-1043940" y="0"/>
            <a:ext cx="12192000" cy="740410"/>
          </a:xfrm>
          <a:prstGeom prst="rect">
            <a:avLst/>
          </a:prstGeom>
          <a:solidFill>
            <a:srgbClr val="006A4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5" name="矩形 24"/>
          <p:cNvSpPr/>
          <p:nvPr/>
        </p:nvSpPr>
        <p:spPr>
          <a:xfrm>
            <a:off x="-1043940" y="4803775"/>
            <a:ext cx="12192000" cy="483235"/>
          </a:xfrm>
          <a:prstGeom prst="rect">
            <a:avLst/>
          </a:prstGeom>
          <a:solidFill>
            <a:srgbClr val="006A4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Click="0"/>
    </mc:Choice>
    <mc:Fallback>
      <p:transition spd="slow" advClick="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4825365" y="5765165"/>
            <a:ext cx="2541270" cy="368300"/>
          </a:xfrm>
          <a:prstGeom prst="rect">
            <a:avLst/>
          </a:prstGeom>
          <a:noFill/>
        </p:spPr>
        <p:txBody>
          <a:bodyPr wrap="square" rtlCol="0">
            <a:spAutoFit/>
          </a:bodyPr>
          <a:lstStyle/>
          <a:p>
            <a:r>
              <a:rPr lang="zh-CN" altLang="en-US">
                <a:solidFill>
                  <a:schemeClr val="bg2">
                    <a:lumMod val="90000"/>
                  </a:schemeClr>
                </a:solidFill>
                <a:latin typeface="宋体" panose="02010600030101010101" pitchFamily="2" charset="-122"/>
                <a:ea typeface="宋体" panose="02010600030101010101" pitchFamily="2" charset="-122"/>
              </a:rPr>
              <a:t>华中师范大学研究生会</a:t>
            </a:r>
            <a:endParaRPr lang="zh-CN" altLang="en-US">
              <a:solidFill>
                <a:schemeClr val="bg2">
                  <a:lumMod val="90000"/>
                </a:schemeClr>
              </a:solidFill>
              <a:latin typeface="宋体" panose="02010600030101010101" pitchFamily="2" charset="-122"/>
              <a:ea typeface="宋体" panose="02010600030101010101" pitchFamily="2" charset="-122"/>
            </a:endParaRPr>
          </a:p>
        </p:txBody>
      </p:sp>
      <p:sp>
        <p:nvSpPr>
          <p:cNvPr id="3" name="文本框 2"/>
          <p:cNvSpPr txBox="1"/>
          <p:nvPr/>
        </p:nvSpPr>
        <p:spPr>
          <a:xfrm>
            <a:off x="6588224" y="96777"/>
            <a:ext cx="2461571" cy="400110"/>
          </a:xfrm>
          <a:prstGeom prst="rect">
            <a:avLst/>
          </a:prstGeom>
          <a:noFill/>
        </p:spPr>
        <p:txBody>
          <a:bodyPr wrap="none" rtlCol="0">
            <a:spAutoFit/>
          </a:bodyPr>
          <a:lstStyle/>
          <a:p>
            <a:r>
              <a:rPr lang="en-US" altLang="zh-CN" sz="2000" b="1" dirty="0">
                <a:solidFill>
                  <a:schemeClr val="bg1"/>
                </a:solidFill>
              </a:rPr>
              <a:t>Research background</a:t>
            </a:r>
            <a:endParaRPr lang="zh-CN" altLang="en-US" sz="2000" b="1" dirty="0">
              <a:solidFill>
                <a:schemeClr val="bg1"/>
              </a:solidFill>
            </a:endParaRPr>
          </a:p>
        </p:txBody>
      </p:sp>
      <p:graphicFrame>
        <p:nvGraphicFramePr>
          <p:cNvPr id="12" name="图表 11"/>
          <p:cNvGraphicFramePr/>
          <p:nvPr/>
        </p:nvGraphicFramePr>
        <p:xfrm>
          <a:off x="1508212" y="1005814"/>
          <a:ext cx="6127576" cy="3131872"/>
        </p:xfrm>
        <a:graphic>
          <a:graphicData uri="http://schemas.openxmlformats.org/drawingml/2006/chart">
            <c:chart xmlns:c="http://schemas.openxmlformats.org/drawingml/2006/chart" xmlns:r="http://schemas.openxmlformats.org/officeDocument/2006/relationships" r:id="rId1"/>
          </a:graphicData>
        </a:graphic>
      </p:graphicFrame>
      <p:sp>
        <p:nvSpPr>
          <p:cNvPr id="14" name="文本框 13"/>
          <p:cNvSpPr txBox="1"/>
          <p:nvPr/>
        </p:nvSpPr>
        <p:spPr>
          <a:xfrm>
            <a:off x="538922" y="4299818"/>
            <a:ext cx="8018780" cy="368300"/>
          </a:xfrm>
          <a:prstGeom prst="rect">
            <a:avLst/>
          </a:prstGeom>
          <a:noFill/>
        </p:spPr>
        <p:txBody>
          <a:bodyPr wrap="none" rtlCol="0">
            <a:spAutoFit/>
          </a:bodyPr>
          <a:lstStyle/>
          <a:p>
            <a:pPr algn="l"/>
            <a:r>
              <a:rPr lang="en-US" altLang="zh-CN" b="1" i="1" dirty="0">
                <a:latin typeface="Times New Roman" panose="02020603050405020304" pitchFamily="18" charset="0"/>
              </a:rPr>
              <a:t>Note: This figure is compiled from Rad et al. 2018 and 2022 world population data.</a:t>
            </a:r>
            <a:endParaRPr lang="en-US" altLang="zh-CN" b="1" i="1" dirty="0">
              <a:latin typeface="Times New Roman" panose="02020603050405020304" pitchFamily="18" charset="0"/>
            </a:endParaRPr>
          </a:p>
        </p:txBody>
      </p:sp>
      <p:sp>
        <p:nvSpPr>
          <p:cNvPr id="7" name="矩形 6"/>
          <p:cNvSpPr/>
          <p:nvPr/>
        </p:nvSpPr>
        <p:spPr>
          <a:xfrm>
            <a:off x="-1043940" y="0"/>
            <a:ext cx="12192000" cy="740410"/>
          </a:xfrm>
          <a:prstGeom prst="rect">
            <a:avLst/>
          </a:prstGeom>
          <a:solidFill>
            <a:srgbClr val="006A4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5" name="矩形 24"/>
          <p:cNvSpPr/>
          <p:nvPr/>
        </p:nvSpPr>
        <p:spPr>
          <a:xfrm>
            <a:off x="-1043940" y="4803775"/>
            <a:ext cx="12192000" cy="483235"/>
          </a:xfrm>
          <a:prstGeom prst="rect">
            <a:avLst/>
          </a:prstGeom>
          <a:solidFill>
            <a:srgbClr val="006A4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Click="0"/>
    </mc:Choice>
    <mc:Fallback>
      <p:transition spd="slow" advClick="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p:cNvSpPr txBox="1"/>
          <p:nvPr/>
        </p:nvSpPr>
        <p:spPr>
          <a:xfrm>
            <a:off x="6775265" y="1067963"/>
            <a:ext cx="946463" cy="2215991"/>
          </a:xfrm>
          <a:prstGeom prst="rect">
            <a:avLst/>
          </a:prstGeom>
          <a:noFill/>
        </p:spPr>
        <p:txBody>
          <a:bodyPr wrap="square" rtlCol="0">
            <a:spAutoFit/>
          </a:bodyPr>
          <a:lstStyle/>
          <a:p>
            <a:r>
              <a:rPr lang="zh-CN" altLang="en-US" sz="13800" i="1">
                <a:solidFill>
                  <a:srgbClr val="FF0000">
                    <a:alpha val="25000"/>
                  </a:srgbClr>
                </a:solidFill>
              </a:rPr>
              <a:t>？</a:t>
            </a:r>
            <a:endParaRPr lang="zh-CN" altLang="en-US" sz="13800" i="1">
              <a:solidFill>
                <a:srgbClr val="FF0000">
                  <a:alpha val="25000"/>
                </a:srgbClr>
              </a:solidFill>
            </a:endParaRPr>
          </a:p>
        </p:txBody>
      </p:sp>
      <p:sp>
        <p:nvSpPr>
          <p:cNvPr id="11" name="文本框 10"/>
          <p:cNvSpPr txBox="1"/>
          <p:nvPr/>
        </p:nvSpPr>
        <p:spPr>
          <a:xfrm>
            <a:off x="4825365" y="5765165"/>
            <a:ext cx="2541270" cy="368300"/>
          </a:xfrm>
          <a:prstGeom prst="rect">
            <a:avLst/>
          </a:prstGeom>
          <a:noFill/>
        </p:spPr>
        <p:txBody>
          <a:bodyPr wrap="square" rtlCol="0">
            <a:spAutoFit/>
          </a:bodyPr>
          <a:lstStyle/>
          <a:p>
            <a:r>
              <a:rPr lang="zh-CN" altLang="en-US">
                <a:solidFill>
                  <a:schemeClr val="bg2">
                    <a:lumMod val="90000"/>
                  </a:schemeClr>
                </a:solidFill>
                <a:latin typeface="宋体" panose="02010600030101010101" pitchFamily="2" charset="-122"/>
                <a:ea typeface="宋体" panose="02010600030101010101" pitchFamily="2" charset="-122"/>
              </a:rPr>
              <a:t>华中师范大学研究生会</a:t>
            </a:r>
            <a:endParaRPr lang="zh-CN" altLang="en-US">
              <a:solidFill>
                <a:schemeClr val="bg2">
                  <a:lumMod val="90000"/>
                </a:schemeClr>
              </a:solidFill>
              <a:latin typeface="宋体" panose="02010600030101010101" pitchFamily="2" charset="-122"/>
              <a:ea typeface="宋体" panose="02010600030101010101" pitchFamily="2" charset="-122"/>
            </a:endParaRPr>
          </a:p>
        </p:txBody>
      </p:sp>
      <p:grpSp>
        <p:nvGrpSpPr>
          <p:cNvPr id="2" name="组合 1"/>
          <p:cNvGrpSpPr/>
          <p:nvPr/>
        </p:nvGrpSpPr>
        <p:grpSpPr>
          <a:xfrm>
            <a:off x="809225" y="1274497"/>
            <a:ext cx="3037948" cy="2196883"/>
            <a:chOff x="4538685" y="2589366"/>
            <a:chExt cx="3037948" cy="2196883"/>
          </a:xfrm>
        </p:grpSpPr>
        <p:pic>
          <p:nvPicPr>
            <p:cNvPr id="19" name="图片 18"/>
            <p:cNvPicPr>
              <a:picLocks noChangeAspect="1"/>
            </p:cNvPicPr>
            <p:nvPr/>
          </p:nvPicPr>
          <p:blipFill rotWithShape="1">
            <a:blip r:embed="rId1" cstate="print">
              <a:extLst>
                <a:ext uri="{BEBA8EAE-BF5A-486C-A8C5-ECC9F3942E4B}">
                  <a14:imgProps xmlns:a14="http://schemas.microsoft.com/office/drawing/2010/main">
                    <a14:imgLayer r:embed="rId2">
                      <a14:imgEffect>
                        <a14:saturation sat="0"/>
                      </a14:imgEffect>
                    </a14:imgLayer>
                  </a14:imgProps>
                </a:ext>
                <a:ext uri="{28A0092B-C50C-407E-A947-70E740481C1C}">
                  <a14:useLocalDpi xmlns:a14="http://schemas.microsoft.com/office/drawing/2010/main" val="0"/>
                </a:ext>
              </a:extLst>
            </a:blip>
            <a:srcRect r="8651"/>
            <a:stretch>
              <a:fillRect/>
            </a:stretch>
          </p:blipFill>
          <p:spPr>
            <a:xfrm>
              <a:off x="4813786" y="2589366"/>
              <a:ext cx="2710541" cy="1581372"/>
            </a:xfrm>
            <a:prstGeom prst="rect">
              <a:avLst/>
            </a:prstGeom>
          </p:spPr>
        </p:pic>
        <p:sp>
          <p:nvSpPr>
            <p:cNvPr id="20" name="文本框 19"/>
            <p:cNvSpPr txBox="1"/>
            <p:nvPr/>
          </p:nvSpPr>
          <p:spPr>
            <a:xfrm>
              <a:off x="4538685" y="4047585"/>
              <a:ext cx="3037948" cy="738664"/>
            </a:xfrm>
            <a:prstGeom prst="rect">
              <a:avLst/>
            </a:prstGeom>
            <a:noFill/>
          </p:spPr>
          <p:txBody>
            <a:bodyPr wrap="none" rtlCol="0">
              <a:spAutoFit/>
            </a:bodyPr>
            <a:lstStyle/>
            <a:p>
              <a:r>
                <a:rPr lang="en-US" altLang="zh-CN" sz="1400" b="1" i="1">
                  <a:latin typeface="Times New Roman" panose="02020603050405020304" pitchFamily="18" charset="0"/>
                </a:rPr>
                <a:t> </a:t>
              </a:r>
              <a:r>
                <a:rPr lang="en-US" altLang="zh-CN" sz="1400" b="1">
                  <a:latin typeface="Times New Roman" panose="02020603050405020304" pitchFamily="18" charset="0"/>
                </a:rPr>
                <a:t>International collaborations projects</a:t>
              </a:r>
              <a:endParaRPr lang="en-US" altLang="zh-CN" sz="1400" b="1">
                <a:latin typeface="Times New Roman" panose="02020603050405020304" pitchFamily="18" charset="0"/>
              </a:endParaRPr>
            </a:p>
            <a:p>
              <a:endParaRPr lang="en-US" altLang="zh-CN" sz="1400" b="1" i="1">
                <a:latin typeface="Times New Roman" panose="02020603050405020304" pitchFamily="18" charset="0"/>
              </a:endParaRPr>
            </a:p>
            <a:p>
              <a:endParaRPr lang="zh-CN" altLang="en-US" sz="1400" b="1" i="1">
                <a:latin typeface="Times New Roman" panose="02020603050405020304" pitchFamily="18" charset="0"/>
              </a:endParaRPr>
            </a:p>
          </p:txBody>
        </p:sp>
      </p:grpSp>
      <p:cxnSp>
        <p:nvCxnSpPr>
          <p:cNvPr id="9" name="直接箭头连接符 8"/>
          <p:cNvCxnSpPr/>
          <p:nvPr/>
        </p:nvCxnSpPr>
        <p:spPr>
          <a:xfrm>
            <a:off x="3851920" y="2303417"/>
            <a:ext cx="792088" cy="936104"/>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24" name="文本框 23"/>
          <p:cNvSpPr txBox="1"/>
          <p:nvPr/>
        </p:nvSpPr>
        <p:spPr>
          <a:xfrm>
            <a:off x="4622209" y="3257771"/>
            <a:ext cx="1851597" cy="892552"/>
          </a:xfrm>
          <a:prstGeom prst="rect">
            <a:avLst/>
          </a:prstGeom>
          <a:noFill/>
        </p:spPr>
        <p:txBody>
          <a:bodyPr wrap="none" rtlCol="0">
            <a:spAutoFit/>
          </a:bodyPr>
          <a:lstStyle/>
          <a:p>
            <a:r>
              <a:rPr lang="en-US" altLang="zh-CN" sz="1400" b="1">
                <a:latin typeface="Times New Roman" panose="02020603050405020304" pitchFamily="18" charset="0"/>
              </a:rPr>
              <a:t>Non_WEIRD data</a:t>
            </a:r>
            <a:endParaRPr lang="en-US" altLang="zh-CN" sz="1400" b="1">
              <a:latin typeface="Times New Roman" panose="02020603050405020304" pitchFamily="18" charset="0"/>
            </a:endParaRPr>
          </a:p>
          <a:p>
            <a:endParaRPr lang="en-US" altLang="zh-CN" sz="1400" b="1" i="1">
              <a:latin typeface="Times New Roman" panose="02020603050405020304" pitchFamily="18" charset="0"/>
            </a:endParaRPr>
          </a:p>
          <a:p>
            <a:r>
              <a:rPr lang="en-GB" altLang="zh-CN" sz="1200" b="1" i="1">
                <a:latin typeface="Times New Roman" panose="02020603050405020304" pitchFamily="18" charset="0"/>
              </a:rPr>
              <a:t>Asia, Middle East, </a:t>
            </a:r>
            <a:endParaRPr lang="en-GB" altLang="zh-CN" sz="1200" b="1" i="1">
              <a:latin typeface="Times New Roman" panose="02020603050405020304" pitchFamily="18" charset="0"/>
            </a:endParaRPr>
          </a:p>
          <a:p>
            <a:r>
              <a:rPr lang="en-GB" altLang="zh-CN" sz="1200" b="1" i="1">
                <a:latin typeface="Times New Roman" panose="02020603050405020304" pitchFamily="18" charset="0"/>
              </a:rPr>
              <a:t>Latin America, and Africa</a:t>
            </a:r>
            <a:endParaRPr lang="zh-CN" altLang="en-US" sz="1200" b="1" i="1">
              <a:latin typeface="Times New Roman" panose="02020603050405020304" pitchFamily="18" charset="0"/>
            </a:endParaRPr>
          </a:p>
        </p:txBody>
      </p:sp>
      <p:cxnSp>
        <p:nvCxnSpPr>
          <p:cNvPr id="25" name="直接箭头连接符 24"/>
          <p:cNvCxnSpPr/>
          <p:nvPr/>
        </p:nvCxnSpPr>
        <p:spPr>
          <a:xfrm flipH="1">
            <a:off x="6105219" y="2219071"/>
            <a:ext cx="792088" cy="936104"/>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33" name="文本框 32"/>
          <p:cNvSpPr txBox="1"/>
          <p:nvPr/>
        </p:nvSpPr>
        <p:spPr>
          <a:xfrm>
            <a:off x="7020272" y="1911294"/>
            <a:ext cx="1829283" cy="307777"/>
          </a:xfrm>
          <a:prstGeom prst="rect">
            <a:avLst/>
          </a:prstGeom>
          <a:noFill/>
        </p:spPr>
        <p:txBody>
          <a:bodyPr wrap="none" rtlCol="0">
            <a:spAutoFit/>
          </a:bodyPr>
          <a:lstStyle/>
          <a:p>
            <a:r>
              <a:rPr lang="en-US" altLang="zh-CN" sz="1400" b="1" dirty="0">
                <a:latin typeface="Times New Roman" panose="02020603050405020304" pitchFamily="18" charset="0"/>
              </a:rPr>
              <a:t>Representativeness</a:t>
            </a:r>
            <a:r>
              <a:rPr lang="zh-CN" altLang="en-US" sz="1400" b="1" dirty="0">
                <a:latin typeface="Times New Roman" panose="02020603050405020304" pitchFamily="18" charset="0"/>
              </a:rPr>
              <a:t>？</a:t>
            </a:r>
            <a:endParaRPr lang="zh-CN" altLang="en-US" sz="1400" b="1" dirty="0">
              <a:latin typeface="Times New Roman" panose="02020603050405020304" pitchFamily="18" charset="0"/>
            </a:endParaRPr>
          </a:p>
        </p:txBody>
      </p:sp>
      <p:grpSp>
        <p:nvGrpSpPr>
          <p:cNvPr id="17" name="组合 16"/>
          <p:cNvGrpSpPr/>
          <p:nvPr/>
        </p:nvGrpSpPr>
        <p:grpSpPr>
          <a:xfrm>
            <a:off x="1084326" y="3094757"/>
            <a:ext cx="2611793" cy="307777"/>
            <a:chOff x="1242847" y="2830164"/>
            <a:chExt cx="2611793" cy="307777"/>
          </a:xfrm>
        </p:grpSpPr>
        <p:sp>
          <p:nvSpPr>
            <p:cNvPr id="15" name="文本框 14"/>
            <p:cNvSpPr txBox="1"/>
            <p:nvPr/>
          </p:nvSpPr>
          <p:spPr>
            <a:xfrm>
              <a:off x="1242847" y="2830164"/>
              <a:ext cx="492443" cy="307777"/>
            </a:xfrm>
            <a:prstGeom prst="rect">
              <a:avLst/>
            </a:prstGeom>
            <a:noFill/>
          </p:spPr>
          <p:txBody>
            <a:bodyPr wrap="none" rtlCol="0">
              <a:spAutoFit/>
            </a:bodyPr>
            <a:lstStyle/>
            <a:p>
              <a:r>
                <a:rPr lang="en-US" altLang="zh-CN" sz="1400" i="1">
                  <a:latin typeface="Times New Roman" panose="02020603050405020304" pitchFamily="18" charset="0"/>
                </a:rPr>
                <a:t>PSA</a:t>
              </a:r>
              <a:endParaRPr lang="zh-CN" altLang="en-US" sz="1400" i="1">
                <a:latin typeface="Times New Roman" panose="02020603050405020304" pitchFamily="18" charset="0"/>
              </a:endParaRPr>
            </a:p>
          </p:txBody>
        </p:sp>
        <p:sp>
          <p:nvSpPr>
            <p:cNvPr id="34" name="文本框 33"/>
            <p:cNvSpPr txBox="1"/>
            <p:nvPr/>
          </p:nvSpPr>
          <p:spPr>
            <a:xfrm>
              <a:off x="1930972" y="2830164"/>
              <a:ext cx="1923668" cy="307777"/>
            </a:xfrm>
            <a:prstGeom prst="rect">
              <a:avLst/>
            </a:prstGeom>
            <a:noFill/>
          </p:spPr>
          <p:txBody>
            <a:bodyPr wrap="none" rtlCol="0">
              <a:spAutoFit/>
            </a:bodyPr>
            <a:lstStyle/>
            <a:p>
              <a:r>
                <a:rPr lang="en-US" altLang="zh-CN" sz="1400" i="1">
                  <a:latin typeface="Times New Roman" panose="02020603050405020304" pitchFamily="18" charset="0"/>
                </a:rPr>
                <a:t>Human Penguin Project</a:t>
              </a:r>
              <a:endParaRPr lang="zh-CN" altLang="en-US" sz="1400" i="1">
                <a:latin typeface="Times New Roman" panose="02020603050405020304" pitchFamily="18" charset="0"/>
              </a:endParaRPr>
            </a:p>
          </p:txBody>
        </p:sp>
      </p:grpSp>
      <p:sp>
        <p:nvSpPr>
          <p:cNvPr id="7" name="矩形 6"/>
          <p:cNvSpPr/>
          <p:nvPr/>
        </p:nvSpPr>
        <p:spPr>
          <a:xfrm>
            <a:off x="-1043940" y="0"/>
            <a:ext cx="12192000" cy="740410"/>
          </a:xfrm>
          <a:prstGeom prst="rect">
            <a:avLst/>
          </a:prstGeom>
          <a:solidFill>
            <a:srgbClr val="006A4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4" name="矩形 3"/>
          <p:cNvSpPr/>
          <p:nvPr/>
        </p:nvSpPr>
        <p:spPr>
          <a:xfrm>
            <a:off x="-1043940" y="4803775"/>
            <a:ext cx="12192000" cy="483235"/>
          </a:xfrm>
          <a:prstGeom prst="rect">
            <a:avLst/>
          </a:prstGeom>
          <a:solidFill>
            <a:srgbClr val="006A4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Click="0"/>
    </mc:Choice>
    <mc:Fallback>
      <p:transition spd="slow" advClick="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4825365" y="5765165"/>
            <a:ext cx="2541270" cy="368300"/>
          </a:xfrm>
          <a:prstGeom prst="rect">
            <a:avLst/>
          </a:prstGeom>
          <a:noFill/>
        </p:spPr>
        <p:txBody>
          <a:bodyPr wrap="square" rtlCol="0">
            <a:spAutoFit/>
          </a:bodyPr>
          <a:lstStyle/>
          <a:p>
            <a:r>
              <a:rPr lang="zh-CN" altLang="en-US">
                <a:solidFill>
                  <a:schemeClr val="bg2">
                    <a:lumMod val="90000"/>
                  </a:schemeClr>
                </a:solidFill>
                <a:latin typeface="宋体" panose="02010600030101010101" pitchFamily="2" charset="-122"/>
                <a:ea typeface="宋体" panose="02010600030101010101" pitchFamily="2" charset="-122"/>
              </a:rPr>
              <a:t>华中师范大学研究生会</a:t>
            </a:r>
            <a:endParaRPr lang="zh-CN" altLang="en-US">
              <a:solidFill>
                <a:schemeClr val="bg2">
                  <a:lumMod val="90000"/>
                </a:schemeClr>
              </a:solidFill>
              <a:latin typeface="宋体" panose="02010600030101010101" pitchFamily="2" charset="-122"/>
              <a:ea typeface="宋体" panose="02010600030101010101" pitchFamily="2" charset="-122"/>
            </a:endParaRPr>
          </a:p>
        </p:txBody>
      </p:sp>
      <p:pic>
        <p:nvPicPr>
          <p:cNvPr id="14" name="Picture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1348105"/>
            <a:ext cx="4620260" cy="2599055"/>
          </a:xfrm>
          <a:prstGeom prst="rect">
            <a:avLst/>
          </a:prstGeom>
        </p:spPr>
      </p:pic>
      <p:sp>
        <p:nvSpPr>
          <p:cNvPr id="15" name="矩形 14"/>
          <p:cNvSpPr/>
          <p:nvPr/>
        </p:nvSpPr>
        <p:spPr>
          <a:xfrm>
            <a:off x="-1043940" y="0"/>
            <a:ext cx="12192000" cy="740410"/>
          </a:xfrm>
          <a:prstGeom prst="rect">
            <a:avLst/>
          </a:prstGeom>
          <a:solidFill>
            <a:srgbClr val="006A4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5" name="矩形 24"/>
          <p:cNvSpPr/>
          <p:nvPr/>
        </p:nvSpPr>
        <p:spPr>
          <a:xfrm>
            <a:off x="-1043940" y="4803775"/>
            <a:ext cx="12192000" cy="483235"/>
          </a:xfrm>
          <a:prstGeom prst="rect">
            <a:avLst/>
          </a:prstGeom>
          <a:solidFill>
            <a:srgbClr val="006A4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 name="文本框 1"/>
          <p:cNvSpPr txBox="1"/>
          <p:nvPr/>
        </p:nvSpPr>
        <p:spPr>
          <a:xfrm>
            <a:off x="4716145" y="1348105"/>
            <a:ext cx="4251960" cy="2491740"/>
          </a:xfrm>
          <a:prstGeom prst="rect">
            <a:avLst/>
          </a:prstGeom>
        </p:spPr>
        <p:txBody>
          <a:bodyPr wrap="square">
            <a:spAutoFit/>
          </a:bodyPr>
          <a:p>
            <a:pPr marL="0" indent="0" algn="just" defTabSz="266700">
              <a:spcBef>
                <a:spcPct val="0"/>
              </a:spcBef>
              <a:spcAft>
                <a:spcPct val="0"/>
              </a:spcAft>
            </a:pPr>
            <a:r>
              <a:rPr lang="en-US" altLang="zh-CN" sz="1200">
                <a:solidFill>
                  <a:schemeClr val="tx1"/>
                </a:solidFill>
                <a:uFillTx/>
                <a:latin typeface="Times New Roman" panose="02020603050405020304" pitchFamily="18" charset="0"/>
                <a:ea typeface="宋体" panose="02010600030101010101" pitchFamily="2" charset="-122"/>
              </a:rPr>
              <a:t>Question 1: Whether characteristics of Chinese subjects reported in large-scale international collaboration are similar to those reported in Chinese psychological journals, given they have the same target population; </a:t>
            </a:r>
            <a:endParaRPr lang="en-US" altLang="zh-CN" sz="1200">
              <a:solidFill>
                <a:schemeClr val="tx1"/>
              </a:solidFill>
              <a:uFillTx/>
              <a:latin typeface="Times New Roman" panose="02020603050405020304" pitchFamily="18" charset="0"/>
              <a:ea typeface="宋体" panose="02010600030101010101" pitchFamily="2" charset="-122"/>
            </a:endParaRPr>
          </a:p>
          <a:p>
            <a:pPr marL="0" indent="0" algn="just" defTabSz="266700">
              <a:spcBef>
                <a:spcPct val="0"/>
              </a:spcBef>
              <a:spcAft>
                <a:spcPct val="0"/>
              </a:spcAft>
            </a:pPr>
            <a:r>
              <a:rPr lang="en-US" altLang="zh-CN" sz="1200">
                <a:solidFill>
                  <a:schemeClr val="tx1"/>
                </a:solidFill>
                <a:uFillTx/>
                <a:latin typeface="Times New Roman" panose="02020603050405020304" pitchFamily="18" charset="0"/>
                <a:ea typeface="宋体" panose="02010600030101010101" pitchFamily="2" charset="-122"/>
              </a:rPr>
              <a:t> </a:t>
            </a:r>
            <a:endParaRPr lang="en-US" altLang="zh-CN" sz="1200">
              <a:solidFill>
                <a:schemeClr val="tx1"/>
              </a:solidFill>
              <a:uFillTx/>
              <a:latin typeface="Times New Roman" panose="02020603050405020304" pitchFamily="18" charset="0"/>
              <a:ea typeface="宋体" panose="02010600030101010101" pitchFamily="2" charset="-122"/>
            </a:endParaRPr>
          </a:p>
          <a:p>
            <a:pPr marL="0" indent="0" algn="just" defTabSz="266700">
              <a:spcBef>
                <a:spcPct val="0"/>
              </a:spcBef>
              <a:spcAft>
                <a:spcPct val="0"/>
              </a:spcAft>
            </a:pPr>
            <a:r>
              <a:rPr lang="en-US" altLang="zh-CN" sz="1200">
                <a:solidFill>
                  <a:schemeClr val="tx1"/>
                </a:solidFill>
                <a:uFillTx/>
                <a:latin typeface="Times New Roman" panose="02020603050405020304" pitchFamily="18" charset="0"/>
                <a:ea typeface="宋体" panose="02010600030101010101" pitchFamily="2" charset="-122"/>
              </a:rPr>
              <a:t>Question 2: To what extent the Chinese subjects in psychological science can represent their target population, e.g., the whole population of census data from the National Bureau of Statistics of China and from a large-scale social survey, Chinese Family Panel Study (CFPS); </a:t>
            </a:r>
            <a:endParaRPr lang="en-US" altLang="zh-CN" sz="1200">
              <a:solidFill>
                <a:schemeClr val="tx1"/>
              </a:solidFill>
              <a:uFillTx/>
              <a:latin typeface="Times New Roman" panose="02020603050405020304" pitchFamily="18" charset="0"/>
              <a:ea typeface="宋体" panose="02010600030101010101" pitchFamily="2" charset="-122"/>
            </a:endParaRPr>
          </a:p>
          <a:p>
            <a:pPr marL="0" indent="0" algn="just" defTabSz="266700">
              <a:spcBef>
                <a:spcPct val="0"/>
              </a:spcBef>
              <a:spcAft>
                <a:spcPct val="0"/>
              </a:spcAft>
            </a:pPr>
            <a:r>
              <a:rPr lang="en-US" altLang="zh-CN" sz="1200">
                <a:solidFill>
                  <a:schemeClr val="tx1"/>
                </a:solidFill>
                <a:uFillTx/>
                <a:latin typeface="Times New Roman" panose="02020603050405020304" pitchFamily="18" charset="0"/>
                <a:ea typeface="宋体" panose="02010600030101010101" pitchFamily="2" charset="-122"/>
              </a:rPr>
              <a:t> </a:t>
            </a:r>
            <a:endParaRPr lang="en-US" altLang="zh-CN" sz="1200">
              <a:solidFill>
                <a:schemeClr val="tx1"/>
              </a:solidFill>
              <a:uFillTx/>
              <a:latin typeface="Times New Roman" panose="02020603050405020304" pitchFamily="18" charset="0"/>
              <a:ea typeface="宋体" panose="02010600030101010101" pitchFamily="2" charset="-122"/>
            </a:endParaRPr>
          </a:p>
          <a:p>
            <a:pPr marL="0" indent="0" algn="just" defTabSz="266700">
              <a:spcBef>
                <a:spcPct val="0"/>
              </a:spcBef>
              <a:spcAft>
                <a:spcPct val="0"/>
              </a:spcAft>
            </a:pPr>
            <a:r>
              <a:rPr lang="en-US" altLang="zh-CN" sz="1200">
                <a:solidFill>
                  <a:schemeClr val="tx1"/>
                </a:solidFill>
                <a:uFillTx/>
                <a:latin typeface="Times New Roman" panose="02020603050405020304" pitchFamily="18" charset="0"/>
                <a:ea typeface="宋体" panose="02010600030101010101" pitchFamily="2" charset="-122"/>
              </a:rPr>
              <a:t>Question3: What are the shared and distinct patterns of Chinese subjects and subjects from other regions?</a:t>
            </a:r>
            <a:endParaRPr lang="en-US" altLang="zh-CN" sz="1200">
              <a:solidFill>
                <a:schemeClr val="tx1"/>
              </a:solidFill>
              <a:uFillTx/>
              <a:latin typeface="Times New Roman" panose="02020603050405020304" pitchFamily="18" charset="0"/>
              <a:ea typeface="宋体" panose="02010600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Click="0"/>
    </mc:Choice>
    <mc:Fallback>
      <p:transition spd="slow" advClick="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3086790" y="2134851"/>
            <a:ext cx="2970420" cy="873798"/>
            <a:chOff x="2195736" y="1100737"/>
            <a:chExt cx="2282017" cy="1569660"/>
          </a:xfrm>
        </p:grpSpPr>
        <p:sp>
          <p:nvSpPr>
            <p:cNvPr id="41" name="矩形 40"/>
            <p:cNvSpPr/>
            <p:nvPr/>
          </p:nvSpPr>
          <p:spPr>
            <a:xfrm>
              <a:off x="2195736" y="1100737"/>
              <a:ext cx="790518" cy="1569660"/>
            </a:xfrm>
            <a:prstGeom prst="rect">
              <a:avLst/>
            </a:prstGeom>
          </p:spPr>
          <p:txBody>
            <a:bodyPr wrap="square">
              <a:spAutoFit/>
            </a:bodyPr>
            <a:lstStyle/>
            <a:p>
              <a:pPr algn="ctr"/>
              <a:r>
                <a:rPr lang="en-US" altLang="zh-CN" sz="4800" b="1" dirty="0">
                  <a:ln w="6350">
                    <a:noFill/>
                  </a:ln>
                  <a:solidFill>
                    <a:schemeClr val="bg1">
                      <a:lumMod val="50000"/>
                    </a:schemeClr>
                  </a:solidFill>
                  <a:latin typeface="Times New Roman" panose="02020603050405020304" pitchFamily="18" charset="0"/>
                  <a:ea typeface="微软雅黑" panose="020B0503020204020204" pitchFamily="34" charset="-122"/>
                </a:rPr>
                <a:t>02</a:t>
              </a:r>
              <a:endParaRPr lang="zh-CN" altLang="en-US" sz="4800" b="1" dirty="0">
                <a:ln w="6350">
                  <a:noFill/>
                </a:ln>
                <a:solidFill>
                  <a:schemeClr val="bg1">
                    <a:lumMod val="50000"/>
                  </a:schemeClr>
                </a:solidFill>
                <a:latin typeface="Times New Roman" panose="02020603050405020304" pitchFamily="18" charset="0"/>
                <a:ea typeface="微软雅黑" panose="020B0503020204020204" pitchFamily="34" charset="-122"/>
              </a:endParaRPr>
            </a:p>
          </p:txBody>
        </p:sp>
        <p:sp>
          <p:nvSpPr>
            <p:cNvPr id="12" name="文本框 11"/>
            <p:cNvSpPr txBox="1"/>
            <p:nvPr/>
          </p:nvSpPr>
          <p:spPr>
            <a:xfrm>
              <a:off x="2925725" y="1300793"/>
              <a:ext cx="1552028" cy="584774"/>
            </a:xfrm>
            <a:prstGeom prst="rect">
              <a:avLst/>
            </a:prstGeom>
            <a:noFill/>
          </p:spPr>
          <p:txBody>
            <a:bodyPr wrap="none" rtlCol="0">
              <a:spAutoFit/>
            </a:bodyPr>
            <a:lstStyle/>
            <a:p>
              <a:r>
                <a:rPr lang="en-US" altLang="zh-CN" sz="3200" b="1" dirty="0">
                  <a:latin typeface="Times New Roman" panose="02020603050405020304" pitchFamily="18" charset="0"/>
                </a:rPr>
                <a:t>Method</a:t>
              </a:r>
              <a:endParaRPr lang="zh-CN" altLang="en-US" sz="3200" b="1" dirty="0">
                <a:latin typeface="Times New Roman" panose="02020603050405020304" pitchFamily="18" charset="0"/>
              </a:endParaRPr>
            </a:p>
          </p:txBody>
        </p:sp>
      </p:grpSp>
      <p:sp>
        <p:nvSpPr>
          <p:cNvPr id="9" name="直角三角形 8"/>
          <p:cNvSpPr/>
          <p:nvPr/>
        </p:nvSpPr>
        <p:spPr>
          <a:xfrm rot="5400000">
            <a:off x="-1208405" y="-1172210"/>
            <a:ext cx="3716655" cy="3716655"/>
          </a:xfrm>
          <a:prstGeom prst="rtTriangle">
            <a:avLst/>
          </a:prstGeom>
          <a:solidFill>
            <a:srgbClr val="006A44"/>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4" name="直角三角形 3"/>
          <p:cNvSpPr/>
          <p:nvPr/>
        </p:nvSpPr>
        <p:spPr>
          <a:xfrm rot="16200000">
            <a:off x="6372225" y="2787650"/>
            <a:ext cx="3716655" cy="3716655"/>
          </a:xfrm>
          <a:prstGeom prst="rtTriangle">
            <a:avLst/>
          </a:prstGeom>
          <a:solidFill>
            <a:srgbClr val="006A44"/>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Click="0"/>
    </mc:Choice>
    <mc:Fallback>
      <p:transition spd="slow" advClick="0"/>
    </mc:Fallback>
  </mc:AlternateContent>
</p:sld>
</file>

<file path=ppt/theme/theme1.xml><?xml version="1.0" encoding="utf-8"?>
<a:theme xmlns:a="http://schemas.openxmlformats.org/drawingml/2006/main" name="第一PPT，www.1ppt.com​">
  <a:themeElements>
    <a:clrScheme name="自定义 1">
      <a:dk1>
        <a:srgbClr val="333333"/>
      </a:dk1>
      <a:lt1>
        <a:srgbClr val="FFFFFF"/>
      </a:lt1>
      <a:dk2>
        <a:srgbClr val="333333"/>
      </a:dk2>
      <a:lt2>
        <a:srgbClr val="FFFFFF"/>
      </a:lt2>
      <a:accent1>
        <a:srgbClr val="1D69A3"/>
      </a:accent1>
      <a:accent2>
        <a:srgbClr val="84CBC3"/>
      </a:accent2>
      <a:accent3>
        <a:srgbClr val="F8D158"/>
      </a:accent3>
      <a:accent4>
        <a:srgbClr val="F57365"/>
      </a:accent4>
      <a:accent5>
        <a:srgbClr val="7FC9EC"/>
      </a:accent5>
      <a:accent6>
        <a:srgbClr val="8689D0"/>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4556</Words>
  <Application>WPS 演示</Application>
  <PresentationFormat>全屏显示(16:9)</PresentationFormat>
  <Paragraphs>195</Paragraphs>
  <Slides>25</Slides>
  <Notes>0</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25</vt:i4>
      </vt:variant>
    </vt:vector>
  </HeadingPairs>
  <TitlesOfParts>
    <vt:vector size="36" baseType="lpstr">
      <vt:lpstr>Arial</vt:lpstr>
      <vt:lpstr>宋体</vt:lpstr>
      <vt:lpstr>Wingdings</vt:lpstr>
      <vt:lpstr>Times New Roman</vt:lpstr>
      <vt:lpstr>微软雅黑</vt:lpstr>
      <vt:lpstr>Calibri</vt:lpstr>
      <vt:lpstr>Arial Unicode MS</vt:lpstr>
      <vt:lpstr>Times New Roman</vt:lpstr>
      <vt:lpstr>等线</vt:lpstr>
      <vt:lpstr>Calibri</vt:lpstr>
      <vt:lpstr>第一PPT，www.1ppt.com​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https://www.ypppt.com/</dc:title>
  <dc:creator>优品PPT</dc:creator>
  <dc:subject>https://www.ypppt.com/</dc:subject>
  <cp:lastModifiedBy>岳念念</cp:lastModifiedBy>
  <cp:revision>406</cp:revision>
  <dcterms:created xsi:type="dcterms:W3CDTF">2016-04-09T09:29:00Z</dcterms:created>
  <dcterms:modified xsi:type="dcterms:W3CDTF">2025-09-25T07:00:29Z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2052-12.1.0.22529</vt:lpwstr>
  </property>
  <property fmtid="{D5CDD505-2E9C-101B-9397-08002B2CF9AE}" pid="3" name="ICV">
    <vt:lpwstr>3B7D30C708C24ADF9D849CDDE771ABF5_12</vt:lpwstr>
  </property>
</Properties>
</file>